
<file path=[Content_Types].xml><?xml version="1.0" encoding="utf-8"?>
<Types xmlns="http://schemas.openxmlformats.org/package/2006/content-types">
  <Default Extension="xml" ContentType="application/xml"/>
  <Default Extension="wdp" ContentType="image/vnd.ms-photo"/>
  <Default Extension="svg" ContentType="image/svg+xml"/>
  <Default Extension="jpeg" ContentType="image/jpeg"/>
  <Default Extension="jpg" ContentType="image/jpeg"/>
  <Default Extension="rels" ContentType="application/vnd.openxmlformats-package.relationships+xml"/>
  <Default Extension="gif" ContentType="image/gif"/>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356" r:id="rId2"/>
    <p:sldId id="460" r:id="rId3"/>
    <p:sldId id="462" r:id="rId4"/>
    <p:sldId id="463" r:id="rId5"/>
    <p:sldId id="482" r:id="rId6"/>
    <p:sldId id="476" r:id="rId7"/>
    <p:sldId id="477" r:id="rId8"/>
    <p:sldId id="465" r:id="rId9"/>
    <p:sldId id="467" r:id="rId10"/>
    <p:sldId id="481" r:id="rId11"/>
    <p:sldId id="479" r:id="rId12"/>
    <p:sldId id="448" r:id="rId13"/>
    <p:sldId id="368" r:id="rId14"/>
    <p:sldId id="495" r:id="rId15"/>
    <p:sldId id="468" r:id="rId16"/>
    <p:sldId id="456" r:id="rId17"/>
    <p:sldId id="405" r:id="rId18"/>
    <p:sldId id="391" r:id="rId19"/>
    <p:sldId id="381" r:id="rId20"/>
    <p:sldId id="392" r:id="rId21"/>
    <p:sldId id="383" r:id="rId22"/>
    <p:sldId id="386" r:id="rId23"/>
    <p:sldId id="387" r:id="rId24"/>
    <p:sldId id="388" r:id="rId25"/>
    <p:sldId id="489" r:id="rId26"/>
    <p:sldId id="473" r:id="rId27"/>
    <p:sldId id="490" r:id="rId28"/>
    <p:sldId id="352" r:id="rId29"/>
    <p:sldId id="354" r:id="rId30"/>
    <p:sldId id="485" r:id="rId31"/>
    <p:sldId id="486" r:id="rId32"/>
    <p:sldId id="487" r:id="rId33"/>
    <p:sldId id="475" r:id="rId34"/>
    <p:sldId id="499" r:id="rId35"/>
    <p:sldId id="505" r:id="rId36"/>
    <p:sldId id="493" r:id="rId37"/>
    <p:sldId id="504" r:id="rId38"/>
    <p:sldId id="501" r:id="rId39"/>
    <p:sldId id="424" r:id="rId40"/>
    <p:sldId id="506" r:id="rId41"/>
    <p:sldId id="502" r:id="rId42"/>
    <p:sldId id="441" r:id="rId43"/>
    <p:sldId id="442" r:id="rId44"/>
    <p:sldId id="437" r:id="rId45"/>
    <p:sldId id="438" r:id="rId46"/>
    <p:sldId id="496" r:id="rId47"/>
    <p:sldId id="439" r:id="rId48"/>
    <p:sldId id="436" r:id="rId49"/>
    <p:sldId id="434" r:id="rId50"/>
    <p:sldId id="435" r:id="rId51"/>
    <p:sldId id="488" r:id="rId52"/>
    <p:sldId id="492" r:id="rId53"/>
    <p:sldId id="497"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6E8DD6A-EAD6-AB43-9B98-B5D6412C14D5}">
          <p14:sldIdLst>
            <p14:sldId id="356"/>
            <p14:sldId id="460"/>
            <p14:sldId id="462"/>
            <p14:sldId id="463"/>
            <p14:sldId id="482"/>
          </p14:sldIdLst>
        </p14:section>
        <p14:section name="Frequency combs" id="{A6C23800-12F8-724E-8191-314D6C8D3019}">
          <p14:sldIdLst>
            <p14:sldId id="476"/>
            <p14:sldId id="477"/>
            <p14:sldId id="465"/>
            <p14:sldId id="467"/>
            <p14:sldId id="481"/>
            <p14:sldId id="479"/>
            <p14:sldId id="448"/>
          </p14:sldIdLst>
        </p14:section>
        <p14:section name="Supercontinuum generation" id="{EE92E880-437A-8545-9227-9E58A5550B0A}">
          <p14:sldIdLst>
            <p14:sldId id="368"/>
            <p14:sldId id="495"/>
            <p14:sldId id="468"/>
            <p14:sldId id="456"/>
            <p14:sldId id="405"/>
          </p14:sldIdLst>
        </p14:section>
        <p14:section name="Broadband SC" id="{60833D3E-331C-FF47-A0E4-6168A1C867C2}">
          <p14:sldIdLst>
            <p14:sldId id="391"/>
            <p14:sldId id="381"/>
            <p14:sldId id="392"/>
            <p14:sldId id="383"/>
            <p14:sldId id="386"/>
            <p14:sldId id="387"/>
            <p14:sldId id="388"/>
            <p14:sldId id="489"/>
          </p14:sldIdLst>
        </p14:section>
        <p14:section name="QPM" id="{F63C5787-E5AE-3142-BFD3-DBF308E05879}">
          <p14:sldIdLst>
            <p14:sldId id="473"/>
          </p14:sldIdLst>
        </p14:section>
        <p14:section name="HHG" id="{A9B04CE0-3AD7-6B49-9563-8709165C2173}">
          <p14:sldIdLst>
            <p14:sldId id="490"/>
          </p14:sldIdLst>
        </p14:section>
        <p14:section name="Aluminum Nitride" id="{49C7141C-2495-0B42-8898-442F97E6B24D}">
          <p14:sldIdLst>
            <p14:sldId id="352"/>
            <p14:sldId id="354"/>
          </p14:sldIdLst>
        </p14:section>
        <p14:section name="Low-power" id="{9CCCD7FF-B4BB-A444-95DF-D2152DF70607}">
          <p14:sldIdLst>
            <p14:sldId id="485"/>
            <p14:sldId id="486"/>
            <p14:sldId id="487"/>
          </p14:sldIdLst>
        </p14:section>
        <p14:section name="EO Comb" id="{EFA8849E-4E25-9345-B640-6E83149F5F16}">
          <p14:sldIdLst>
            <p14:sldId id="475"/>
            <p14:sldId id="499"/>
            <p14:sldId id="505"/>
            <p14:sldId id="493"/>
            <p14:sldId id="504"/>
          </p14:sldIdLst>
        </p14:section>
        <p14:section name="Conclusion" id="{9CD84E45-F5AC-C641-AD90-5ACBEBCEFA98}">
          <p14:sldIdLst>
            <p14:sldId id="501"/>
            <p14:sldId id="424"/>
          </p14:sldIdLst>
        </p14:section>
        <p14:section name="Extra slides" id="{ED61C565-CB8E-5240-80E6-54A610E2C963}">
          <p14:sldIdLst>
            <p14:sldId id="506"/>
            <p14:sldId id="502"/>
            <p14:sldId id="441"/>
            <p14:sldId id="442"/>
            <p14:sldId id="437"/>
            <p14:sldId id="438"/>
            <p14:sldId id="496"/>
            <p14:sldId id="439"/>
            <p14:sldId id="436"/>
            <p14:sldId id="434"/>
            <p14:sldId id="435"/>
            <p14:sldId id="488"/>
            <p14:sldId id="492"/>
            <p14:sldId id="497"/>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FF78"/>
    <a:srgbClr val="31FF06"/>
    <a:srgbClr val="0ACCD7"/>
    <a:srgbClr val="01FF0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3" autoAdjust="0"/>
    <p:restoredTop sz="73110" autoAdjust="0"/>
  </p:normalViewPr>
  <p:slideViewPr>
    <p:cSldViewPr snapToGrid="0" snapToObjects="1">
      <p:cViewPr>
        <p:scale>
          <a:sx n="81" d="100"/>
          <a:sy n="81" d="100"/>
        </p:scale>
        <p:origin x="-1816" y="-264"/>
      </p:cViewPr>
      <p:guideLst>
        <p:guide orient="horz" pos="2160"/>
        <p:guide pos="2880"/>
      </p:guideLst>
    </p:cSldViewPr>
  </p:slideViewPr>
  <p:outlineViewPr>
    <p:cViewPr>
      <p:scale>
        <a:sx n="33" d="100"/>
        <a:sy n="33" d="100"/>
      </p:scale>
      <p:origin x="0" y="654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DE1B80-5416-244D-B87A-5598AADA3AEF}" type="datetime1">
              <a:rPr lang="en-US" smtClean="0"/>
              <a:t>17-11-14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716A4A-0331-7245-92CE-30F6CFEAA0C2}" type="slidenum">
              <a:rPr lang="en-US" smtClean="0"/>
              <a:t>‹#›</a:t>
            </a:fld>
            <a:endParaRPr lang="en-US"/>
          </a:p>
        </p:txBody>
      </p:sp>
    </p:spTree>
    <p:extLst>
      <p:ext uri="{BB962C8B-B14F-4D97-AF65-F5344CB8AC3E}">
        <p14:creationId xmlns:p14="http://schemas.microsoft.com/office/powerpoint/2010/main" val="1122257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DC22-AC98-3F47-B2AE-AD4D77FFB5ED}" type="datetime1">
              <a:rPr lang="en-US" smtClean="0"/>
              <a:t>17-11-14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707A31-EAC7-B14A-AEC5-4CAF9BD55F4A}" type="slidenum">
              <a:rPr lang="en-US" smtClean="0"/>
              <a:t>‹#›</a:t>
            </a:fld>
            <a:endParaRPr lang="en-US"/>
          </a:p>
        </p:txBody>
      </p:sp>
    </p:spTree>
    <p:extLst>
      <p:ext uri="{BB962C8B-B14F-4D97-AF65-F5344CB8AC3E}">
        <p14:creationId xmlns:p14="http://schemas.microsoft.com/office/powerpoint/2010/main" val="115215642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a:t>
            </a:r>
            <a:r>
              <a:rPr lang="en-US" baseline="0" dirty="0" smtClean="0"/>
              <a:t> you all for coming to my talk. My name is Dan Hickstein, and I work with Scott Diddams and Scott </a:t>
            </a:r>
            <a:r>
              <a:rPr lang="en-US" baseline="0" dirty="0" smtClean="0"/>
              <a:t>Papp in the Optical Frequency Measurements Group. The results I’m going to show you are the result of contributions from a whole bunch of different people. I work with a great team of scientists here at NIST Boulder, both in the Time and Frequency Division, as well as the Applied Physics division. Also, we have been collaborating with Teams at NIST Gaithersburg, and at Yale.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1</a:t>
            </a:fld>
            <a:endParaRPr lang="en-US"/>
          </a:p>
        </p:txBody>
      </p:sp>
    </p:spTree>
    <p:extLst>
      <p:ext uri="{BB962C8B-B14F-4D97-AF65-F5344CB8AC3E}">
        <p14:creationId xmlns:p14="http://schemas.microsoft.com/office/powerpoint/2010/main" val="43559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ability to</a:t>
            </a:r>
            <a:r>
              <a:rPr lang="en-US" baseline="0" dirty="0" smtClean="0"/>
              <a:t> measure light very precisely isn’t just limited to optical clockwork. Frequency combs have proven to be incredible tools for spectroscopy, where the interference between two frequency combs can make high-resolution measurements of the light absorbed by a sample without the need for a diffraction grating or moving parts. Frequency combs are also useful for generating very stable microwave signals, which have potential applications in Radar systems.</a:t>
            </a:r>
          </a:p>
          <a:p>
            <a:endParaRPr lang="en-US" baseline="0" dirty="0" smtClean="0"/>
          </a:p>
          <a:p>
            <a:r>
              <a:rPr lang="en-US" baseline="0" dirty="0" smtClean="0"/>
              <a:t>Also, as Ryan told you about a few months ago at this seminar, an exciting new application for frequency combs is to calibrate high </a:t>
            </a:r>
            <a:r>
              <a:rPr lang="en-US" baseline="0" dirty="0" err="1" smtClean="0"/>
              <a:t>astronomocal</a:t>
            </a:r>
            <a:r>
              <a:rPr lang="en-US" baseline="0" dirty="0" smtClean="0"/>
              <a:t> spectrographs that are looking for new Earth-like planets by detecting tiny red-shift and blue-shifts shifts in the light emitted by distant stars.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10</a:t>
            </a:fld>
            <a:endParaRPr lang="en-US"/>
          </a:p>
        </p:txBody>
      </p:sp>
    </p:spTree>
    <p:extLst>
      <p:ext uri="{BB962C8B-B14F-4D97-AF65-F5344CB8AC3E}">
        <p14:creationId xmlns:p14="http://schemas.microsoft.com/office/powerpoint/2010/main" val="569555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a:t>
            </a:r>
            <a:r>
              <a:rPr lang="en-US" baseline="0" dirty="0" smtClean="0"/>
              <a:t> what does a frequency comb actually look like? Here is a photograph of a </a:t>
            </a:r>
            <a:r>
              <a:rPr lang="en-US" baseline="0" dirty="0" err="1" smtClean="0"/>
              <a:t>modelocked</a:t>
            </a:r>
            <a:r>
              <a:rPr lang="en-US" baseline="0" dirty="0" smtClean="0"/>
              <a:t> titanium sapphire laser, which has been the most common laboratory frequency comb for many years. If you are looking for a really good frequency comb to use in the lab, these are awesome, super-stable lasers. But, as you can see, it’s a relatively bulky system. Many of the applications of frequency combs involve taking the combs out of the lab and into the world. </a:t>
            </a:r>
          </a:p>
          <a:p>
            <a:endParaRPr lang="en-US" baseline="0" dirty="0" smtClean="0"/>
          </a:p>
          <a:p>
            <a:r>
              <a:rPr lang="en-US" baseline="0" dirty="0" smtClean="0"/>
              <a:t>Atomic clocks are getting smaller and more robust and will require that the combs follow suit. </a:t>
            </a:r>
            <a:endParaRPr lang="en-US" baseline="0" dirty="0" smtClean="0"/>
          </a:p>
          <a:p>
            <a:endParaRPr lang="en-US" baseline="0" dirty="0" smtClean="0"/>
          </a:p>
          <a:p>
            <a:r>
              <a:rPr lang="en-US" baseline="0" dirty="0" smtClean="0"/>
              <a:t>For example, there is a big push to develop a “NIST of a chip” device which would deliver all sorts of standards in tiny package. One of these outputs is a frequency comb. Also, dual comb spectroscopy has proven to be really useful for monitoring gases in the atmosphere. So, if combs were portable enough to be mounted on a tiny drone, this could be a much more powerful tool. </a:t>
            </a:r>
          </a:p>
          <a:p>
            <a:endParaRPr lang="en-US" baseline="0" dirty="0" smtClean="0"/>
          </a:p>
          <a:p>
            <a:r>
              <a:rPr lang="en-US" baseline="0" dirty="0" smtClean="0"/>
              <a:t>As you can imagine, this type of lab-scale comb isn’t really compatible with these applications. You need to plug it into the wall, it’s pretty heavy, and you need to somehow fit this scientist onto the drone to keep all of the optics aligned.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11</a:t>
            </a:fld>
            <a:endParaRPr lang="en-US"/>
          </a:p>
        </p:txBody>
      </p:sp>
    </p:spTree>
    <p:extLst>
      <p:ext uri="{BB962C8B-B14F-4D97-AF65-F5344CB8AC3E}">
        <p14:creationId xmlns:p14="http://schemas.microsoft.com/office/powerpoint/2010/main" val="3307914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Fortunately, there</a:t>
            </a:r>
            <a:r>
              <a:rPr lang="en-US" baseline="0" dirty="0" smtClean="0"/>
              <a:t> are new types of frequency combs being developed. On the left, here is Edgar, from Nate Newbury’s group posing a low-power consumption Erbium fiber comb. This comb still operates at 100 MHz, but it draws less than 5 Watts of electrical power, and so it can run on this tiny cell phone charger.</a:t>
            </a:r>
          </a:p>
          <a:p>
            <a:endParaRPr lang="en-US" baseline="0" dirty="0" smtClean="0"/>
          </a:p>
          <a:p>
            <a:r>
              <a:rPr lang="en-US" baseline="0" dirty="0" smtClean="0"/>
              <a:t>On the right here, here is my </a:t>
            </a:r>
            <a:r>
              <a:rPr lang="en-US" baseline="0" dirty="0" err="1" smtClean="0"/>
              <a:t>labmate</a:t>
            </a:r>
            <a:r>
              <a:rPr lang="en-US" baseline="0" dirty="0" smtClean="0"/>
              <a:t> David posing with our new electro-optic comb. This comb isn’t particularly small yet, but it shoots out pulses much faster than a traditional frequency comb, which makes it ideal for calibrating astronomical spectrographs and high-speed spectroscopy.</a:t>
            </a:r>
          </a:p>
          <a:p>
            <a:endParaRPr lang="en-US" baseline="0" dirty="0" smtClean="0"/>
          </a:p>
          <a:p>
            <a:r>
              <a:rPr lang="en-US" baseline="0" dirty="0" smtClean="0"/>
              <a:t>Going smaller, our group works with these millimeter scale </a:t>
            </a:r>
            <a:r>
              <a:rPr lang="en-US" baseline="0" dirty="0" err="1" smtClean="0"/>
              <a:t>microrod</a:t>
            </a:r>
            <a:r>
              <a:rPr lang="en-US" baseline="0" dirty="0" smtClean="0"/>
              <a:t> resonators and microresonators. </a:t>
            </a:r>
          </a:p>
          <a:p>
            <a:endParaRPr lang="en-US" baseline="0" dirty="0" smtClean="0"/>
          </a:p>
          <a:p>
            <a:r>
              <a:rPr lang="en-US" baseline="0" dirty="0" smtClean="0"/>
              <a:t>All of these sources produce great frequency combs, but they have one problem: They are not rainbow enough! They produce a narrow spectrum with not very many colors. And, if a frequency comb isn’t sufficiently rainbow, it’s a bit worthless by our standards. </a:t>
            </a:r>
          </a:p>
        </p:txBody>
      </p:sp>
      <p:sp>
        <p:nvSpPr>
          <p:cNvPr id="4" name="Slide Number Placeholder 3"/>
          <p:cNvSpPr>
            <a:spLocks noGrp="1"/>
          </p:cNvSpPr>
          <p:nvPr>
            <p:ph type="sldNum" sz="quarter" idx="10"/>
          </p:nvPr>
        </p:nvSpPr>
        <p:spPr/>
        <p:txBody>
          <a:bodyPr/>
          <a:lstStyle/>
          <a:p>
            <a:fld id="{42707A31-EAC7-B14A-AEC5-4CAF9BD55F4A}" type="slidenum">
              <a:rPr lang="en-US" smtClean="0"/>
              <a:t>12</a:t>
            </a:fld>
            <a:endParaRPr lang="en-US"/>
          </a:p>
        </p:txBody>
      </p:sp>
    </p:spTree>
    <p:extLst>
      <p:ext uri="{BB962C8B-B14F-4D97-AF65-F5344CB8AC3E}">
        <p14:creationId xmlns:p14="http://schemas.microsoft.com/office/powerpoint/2010/main" val="116786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In general, we want our combs to have a fairly large bandwidth. There are a few obvious reasons for this. Obviously you need a broad enough bandwidth to compare the different optical clocks that you are interested in comparing. Similarly, if you want to do spectroscopy on some molecules in the air, you need to have the right wavelengths needed to probe those molecules. Also, if you want to calibrate an astronomical spectrograph, you need to provide a large bandwidth to match the spectrometer. </a:t>
            </a:r>
          </a:p>
          <a:p>
            <a:endParaRPr lang="en-US" baseline="0" dirty="0" smtClean="0"/>
          </a:p>
          <a:p>
            <a:r>
              <a:rPr lang="en-US" baseline="0" dirty="0" smtClean="0"/>
              <a:t>But, probably most importantly, is that a frequency comb needs to have at least one octave of bandwidth in order to use what is called f-2f self referencing to stabilize the offset frequency. Basically, even after the spacing between the comb teeth has been stabilized, the comb can still shake from side-to-side such that there is a little gap between zero frequency and the position of where the very first comb tooth would be.</a:t>
            </a:r>
          </a:p>
          <a:p>
            <a:endParaRPr lang="en-US" baseline="0" dirty="0" smtClean="0"/>
          </a:p>
          <a:p>
            <a:r>
              <a:rPr lang="en-US" baseline="0" dirty="0" smtClean="0"/>
              <a:t>Unfortunately, frequency combs are usually generated with way less than one octave of bandwidth.</a:t>
            </a:r>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13</a:t>
            </a:fld>
            <a:endParaRPr lang="en-US"/>
          </a:p>
        </p:txBody>
      </p:sp>
    </p:spTree>
    <p:extLst>
      <p:ext uri="{BB962C8B-B14F-4D97-AF65-F5344CB8AC3E}">
        <p14:creationId xmlns:p14="http://schemas.microsoft.com/office/powerpoint/2010/main" val="2889443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Fortunately, narrowband combs can be converted into broadband combs through a process known as supercontinuum generation. On one level, supercontinuum generation is pretty simple. Basically, you take relatively narrowband laser pulses, shine them into some sort of nonlinear optical material, and out comes broad bandwidth light. Special nonlinear fibers are commonly used for this, and here you can see a nonlinear fiber glowing and generating a supercontinuum across the visible region.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as you might imagine, this process only occurs for a pretty powerful laser. As a rule of thumb, if your pulses are 100 fs long, then you need about 1 </a:t>
            </a:r>
            <a:r>
              <a:rPr lang="en-US" baseline="0" dirty="0" err="1" smtClean="0"/>
              <a:t>nanoJoule</a:t>
            </a:r>
            <a:r>
              <a:rPr lang="en-US" baseline="0" dirty="0" smtClean="0"/>
              <a:t>, or about 10,000 Watts of peak power in order to generate an octave spanning supercontinuum spectrum. Many of these new frequency comb sources produce nice pulses, but because they are trying to run on very low electrical power, or because they are at a very high repetition rate, and their average power is spread out between many pulses, they often fall short of reaching this peak power. For example, some low power erbium fiber combs might produce 100 or 200 </a:t>
            </a:r>
            <a:r>
              <a:rPr lang="en-US" baseline="0" dirty="0" err="1" smtClean="0"/>
              <a:t>pJ</a:t>
            </a:r>
            <a:r>
              <a:rPr lang="en-US" baseline="0" dirty="0" smtClean="0"/>
              <a:t> with 200 fs pulse duration, so they fall short of peak intensity required for supercontinuum generation by at least an order of magnitude.</a:t>
            </a:r>
          </a:p>
        </p:txBody>
      </p:sp>
      <p:sp>
        <p:nvSpPr>
          <p:cNvPr id="4" name="Slide Number Placeholder 3"/>
          <p:cNvSpPr>
            <a:spLocks noGrp="1"/>
          </p:cNvSpPr>
          <p:nvPr>
            <p:ph type="sldNum" sz="quarter" idx="10"/>
          </p:nvPr>
        </p:nvSpPr>
        <p:spPr/>
        <p:txBody>
          <a:bodyPr/>
          <a:lstStyle/>
          <a:p>
            <a:fld id="{42707A31-EAC7-B14A-AEC5-4CAF9BD55F4A}" type="slidenum">
              <a:rPr lang="en-US" smtClean="0"/>
              <a:t>14</a:t>
            </a:fld>
            <a:endParaRPr lang="en-US"/>
          </a:p>
        </p:txBody>
      </p:sp>
    </p:spTree>
    <p:extLst>
      <p:ext uri="{BB962C8B-B14F-4D97-AF65-F5344CB8AC3E}">
        <p14:creationId xmlns:p14="http://schemas.microsoft.com/office/powerpoint/2010/main" val="1583654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many years, nonlinear fibers were the best option for supercontinuum generation. However, in the past few years, on-chip photonic waveguides have started to be used for supercontinuum generation. These waveguides are created using thin film deposition techniques and photolithography. Basically the same way that computer chips are made. </a:t>
            </a:r>
          </a:p>
          <a:p>
            <a:endParaRPr lang="en-US" baseline="0" dirty="0" smtClean="0"/>
          </a:p>
          <a:p>
            <a:r>
              <a:rPr lang="en-US" baseline="0" dirty="0" smtClean="0"/>
              <a:t>These “photonic waveguides” have a few advantages. First, they have a really high contrast between the refractive index of the waveguide and the refractive index of the surrounding material, in this case, SiO2 and air. The small mode area means that the light is squished into a tiny area, which increases the the intensity of the light in terms of Watts per square centimeter. The small size also allows us to tune the refractive index as a function of wavelength, which we call dispersion engineering. </a:t>
            </a:r>
          </a:p>
          <a:p>
            <a:endParaRPr lang="en-US" baseline="0" dirty="0" smtClean="0"/>
          </a:p>
          <a:p>
            <a:r>
              <a:rPr lang="en-US" baseline="0" dirty="0" smtClean="0"/>
              <a:t>Additionally, these waveguides can be made of many different nonlinear materials, like silicon nitride shown here, and these materials can have a much higher nonlinearity than regular glass. And, potentially most importantly, these waveguides are made using lithographic techniques, it’s just as easy to make a chip with hundreds of different waveguides than it is to make a chip with a single waveguide.</a:t>
            </a:r>
          </a:p>
          <a:p>
            <a:endParaRPr lang="en-US" baseline="0" dirty="0" smtClean="0"/>
          </a:p>
          <a:p>
            <a:r>
              <a:rPr lang="en-US" baseline="0" dirty="0" smtClean="0"/>
              <a:t>When I first started as a postdoc at NIST almost two years ago, this was my project. Scott Papp and Scott Diddams said to me, “Hey, we are developing these new types of frequency combs, and they are super great, but they have narrow spectra and regular nonlinear fiber is probably not going to work. You should check out these on-chip waveguides.”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15</a:t>
            </a:fld>
            <a:endParaRPr lang="en-US"/>
          </a:p>
        </p:txBody>
      </p:sp>
    </p:spTree>
    <p:extLst>
      <p:ext uri="{BB962C8B-B14F-4D97-AF65-F5344CB8AC3E}">
        <p14:creationId xmlns:p14="http://schemas.microsoft.com/office/powerpoint/2010/main" val="2889443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 first step was to see if if the concept worked in theory. This involved using a numerical </a:t>
            </a:r>
            <a:r>
              <a:rPr lang="en-US" dirty="0" err="1" smtClean="0"/>
              <a:t>modesolver</a:t>
            </a:r>
            <a:r>
              <a:rPr lang="en-US" dirty="0" smtClean="0"/>
              <a:t> to calculate</a:t>
            </a:r>
            <a:r>
              <a:rPr lang="en-US" baseline="0" dirty="0" smtClean="0"/>
              <a:t> the refractive index of the waveguide at many different wavelengths and for many different sizes of waveguide. Then, I could use another program to simulate the propagation of the light according to the nonlinear </a:t>
            </a:r>
            <a:r>
              <a:rPr lang="en-US" baseline="0" dirty="0" err="1" smtClean="0"/>
              <a:t>schrodinger</a:t>
            </a:r>
            <a:r>
              <a:rPr lang="en-US" baseline="0" dirty="0" smtClean="0"/>
              <a:t> equation.</a:t>
            </a:r>
          </a:p>
          <a:p>
            <a:endParaRPr lang="en-US" baseline="0" dirty="0" smtClean="0"/>
          </a:p>
          <a:p>
            <a:r>
              <a:rPr lang="en-US" baseline="0" dirty="0" smtClean="0"/>
              <a:t>Here are the results of the computer model for a 50 </a:t>
            </a:r>
            <a:r>
              <a:rPr lang="en-US" baseline="0" dirty="0" err="1" smtClean="0"/>
              <a:t>picoJoule</a:t>
            </a:r>
            <a:r>
              <a:rPr lang="en-US" baseline="0" dirty="0" smtClean="0"/>
              <a:t> pulse propagating through a hypothetical silicon nitride waveguide. Here I am plotting the intensity of the light in the frequency domain, and here is the intensity of the light in the time domain. </a:t>
            </a:r>
          </a:p>
          <a:p>
            <a:endParaRPr lang="en-US" baseline="0" dirty="0" smtClean="0"/>
          </a:p>
          <a:p>
            <a:r>
              <a:rPr lang="en-US" baseline="0" dirty="0" smtClean="0"/>
              <a:t>These bottom plots show the same data, but as a function of the position in the waveguide. Here in the time domain, you can see the pulse breaking up into two pulses that remain the same duration, which are called </a:t>
            </a:r>
            <a:r>
              <a:rPr lang="en-US" baseline="0" dirty="0" err="1" smtClean="0"/>
              <a:t>solitons</a:t>
            </a:r>
            <a:r>
              <a:rPr lang="en-US" baseline="0" dirty="0" smtClean="0"/>
              <a:t>. So, this regime of supercontinuum generation is called soliton fission. This corresponds to the point where the spectrum becomes really broad in the time domain. If we just care about getting a broad spectrum, then we can make the waveguide as long as we want. But, if we want to get a really short pulse, then it’s important to make the waveguide just the right length.</a:t>
            </a:r>
          </a:p>
          <a:p>
            <a:endParaRPr lang="en-US" baseline="0" dirty="0" smtClean="0"/>
          </a:p>
          <a:p>
            <a:r>
              <a:rPr lang="en-US" baseline="0" dirty="0" smtClean="0"/>
              <a:t>I ran a whole bunch of simulations like these for various pulse durations, pulse energies, and different waveguide geometries and materials. The results looked really promising, and w</a:t>
            </a:r>
            <a:r>
              <a:rPr lang="en-US" baseline="0" dirty="0" smtClean="0"/>
              <a:t>e predicted that these silicon nitride waveguides should allow us to generate spectra that are much broader than what can be generated with regular silica fibers, and also that we should be able to generate octave spanning supercontinuum using much lower pulse energies that was previously possible.</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16</a:t>
            </a:fld>
            <a:endParaRPr lang="en-US"/>
          </a:p>
        </p:txBody>
      </p:sp>
    </p:spTree>
    <p:extLst>
      <p:ext uri="{BB962C8B-B14F-4D97-AF65-F5344CB8AC3E}">
        <p14:creationId xmlns:p14="http://schemas.microsoft.com/office/powerpoint/2010/main" val="2763579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But, who knows, maybe</a:t>
            </a:r>
            <a:r>
              <a:rPr lang="en-US" baseline="0" dirty="0" smtClean="0"/>
              <a:t> the simulations were giving us an overly optimistic view of reality. So, we designed a few experiments to answer our questions about what these waveguides could really do. </a:t>
            </a:r>
          </a:p>
          <a:p>
            <a:endParaRPr lang="en-US" baseline="0" dirty="0" smtClean="0"/>
          </a:p>
          <a:p>
            <a:r>
              <a:rPr lang="en-US" baseline="0" dirty="0" smtClean="0"/>
              <a:t>So, we had a whole bunch of questions about what waveguide supercontinuum could accomplish, and we conducted experiment to answer these questions.</a:t>
            </a:r>
          </a:p>
          <a:p>
            <a:endParaRPr lang="en-US" baseline="0" dirty="0" smtClean="0"/>
          </a:p>
          <a:p>
            <a:r>
              <a:rPr lang="en-US" baseline="0" dirty="0" smtClean="0"/>
              <a:t>First, we wanted to know if waveguides would allow us to generate light in spectral regions that were otherwise inaccessible using a traditional supercontinuum source.</a:t>
            </a:r>
          </a:p>
          <a:p>
            <a:endParaRPr lang="en-US" baseline="0" dirty="0" smtClean="0"/>
          </a:p>
          <a:p>
            <a:r>
              <a:rPr lang="en-US" baseline="0" dirty="0" smtClean="0"/>
              <a:t>Second, we wanted to know if waveguides would give us some additional control over the spectral shape of the supercontinuum.</a:t>
            </a:r>
          </a:p>
          <a:p>
            <a:endParaRPr lang="en-US" baseline="0" dirty="0" smtClean="0"/>
          </a:p>
          <a:p>
            <a:r>
              <a:rPr lang="en-US" baseline="0" dirty="0" smtClean="0"/>
              <a:t>We wanted to know if we could use simultaneous second harmonic generation and supercontinuum generation in a single waveguide to produce a simplified self referencing setup. </a:t>
            </a:r>
          </a:p>
          <a:p>
            <a:endParaRPr lang="en-US" baseline="0" dirty="0" smtClean="0"/>
          </a:p>
          <a:p>
            <a:r>
              <a:rPr lang="en-US" baseline="0" dirty="0" smtClean="0"/>
              <a:t>Next, we wanted to know if the waveguides would work in the mid-IR, and if high harmonic generation was possible.</a:t>
            </a:r>
          </a:p>
          <a:p>
            <a:endParaRPr lang="en-US" baseline="0" dirty="0" smtClean="0"/>
          </a:p>
          <a:p>
            <a:r>
              <a:rPr lang="en-US" baseline="0" dirty="0" smtClean="0"/>
              <a:t>Can waveguides allow us to use pulse energies so low that we can still broaden and self-reference a comb that runs entirely on a small battery pack.</a:t>
            </a:r>
          </a:p>
          <a:p>
            <a:endParaRPr lang="en-US" baseline="0" dirty="0" smtClean="0"/>
          </a:p>
          <a:p>
            <a:r>
              <a:rPr lang="en-US" baseline="0" dirty="0" smtClean="0"/>
              <a:t>Finally, we wanted to see if the waveguides could broaden the spectrum and compress the pulse to just a few optical cycles, even at 10 GHz repetition rates?</a:t>
            </a:r>
          </a:p>
          <a:p>
            <a:endParaRPr lang="en-US" baseline="0" dirty="0" smtClean="0"/>
          </a:p>
          <a:p>
            <a:r>
              <a:rPr lang="en-US" baseline="0" dirty="0" smtClean="0"/>
              <a:t>So, I’ll briefly tell you about the experiments that we completed that showed that the answer to all of these questions was yes.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17</a:t>
            </a:fld>
            <a:endParaRPr lang="en-US"/>
          </a:p>
        </p:txBody>
      </p:sp>
    </p:spTree>
    <p:extLst>
      <p:ext uri="{BB962C8B-B14F-4D97-AF65-F5344CB8AC3E}">
        <p14:creationId xmlns:p14="http://schemas.microsoft.com/office/powerpoint/2010/main" val="425964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a:t>
            </a:r>
            <a:r>
              <a:rPr lang="en-US" baseline="0" dirty="0" smtClean="0"/>
              <a:t> the first question is: </a:t>
            </a:r>
            <a:r>
              <a:rPr lang="en-US" baseline="0" dirty="0" smtClean="0"/>
              <a:t>what wavelengths </a:t>
            </a:r>
            <a:r>
              <a:rPr lang="en-US" baseline="0" dirty="0" smtClean="0"/>
              <a:t>can we generate with a 1550 nm laser using on-chip </a:t>
            </a:r>
            <a:r>
              <a:rPr lang="en-US" baseline="0" dirty="0" smtClean="0"/>
              <a:t>waveguides? For this, and many of our other experiments, we used silicon nitride waveguides, because they have good transmission in the visible and near-infrared region, are easy to fabricate, and have an effective nonlinearity that is about 100 times that of typical silica fiber. </a:t>
            </a:r>
          </a:p>
          <a:p>
            <a:endParaRPr lang="en-US" baseline="0" dirty="0" smtClean="0"/>
          </a:p>
          <a:p>
            <a:r>
              <a:rPr lang="en-US" baseline="0" dirty="0" smtClean="0"/>
              <a:t> </a:t>
            </a:r>
            <a:r>
              <a:rPr lang="en-US" baseline="0" dirty="0" smtClean="0"/>
              <a:t>And the basic setup is shown here, we are just coupling a femtosecond laser into these on-chip waveguides using a short focal length lens. And here is a picture of one of these chips glowing with visible light. </a:t>
            </a:r>
          </a:p>
        </p:txBody>
      </p:sp>
      <p:sp>
        <p:nvSpPr>
          <p:cNvPr id="4" name="Slide Number Placeholder 3"/>
          <p:cNvSpPr>
            <a:spLocks noGrp="1"/>
          </p:cNvSpPr>
          <p:nvPr>
            <p:ph type="sldNum" sz="quarter" idx="10"/>
          </p:nvPr>
        </p:nvSpPr>
        <p:spPr/>
        <p:txBody>
          <a:bodyPr/>
          <a:lstStyle/>
          <a:p>
            <a:fld id="{42707A31-EAC7-B14A-AEC5-4CAF9BD55F4A}" type="slidenum">
              <a:rPr lang="en-US" smtClean="0"/>
              <a:t>18</a:t>
            </a:fld>
            <a:endParaRPr lang="en-US"/>
          </a:p>
        </p:txBody>
      </p:sp>
    </p:spTree>
    <p:extLst>
      <p:ext uri="{BB962C8B-B14F-4D97-AF65-F5344CB8AC3E}">
        <p14:creationId xmlns:p14="http://schemas.microsoft.com/office/powerpoint/2010/main" val="4096859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here is a typical spectrum from one of these waveguides. We are pumping here at 1550, and we see very broadband light. We have two </a:t>
            </a:r>
            <a:r>
              <a:rPr lang="en-US" baseline="0" dirty="0" smtClean="0"/>
              <a:t>peaks, </a:t>
            </a:r>
            <a:r>
              <a:rPr lang="en-US" baseline="0" dirty="0" smtClean="0"/>
              <a:t>one on the short wavelength side, and the other on the long wavelength </a:t>
            </a:r>
            <a:r>
              <a:rPr lang="en-US" baseline="0" dirty="0" smtClean="0"/>
              <a:t>side, and the location of these peaks is determined by the dispersion, and so it depends on the dimensions of the waveguide.</a:t>
            </a:r>
          </a:p>
          <a:p>
            <a:endParaRPr lang="en-US" baseline="0" dirty="0" smtClean="0"/>
          </a:p>
          <a:p>
            <a:r>
              <a:rPr lang="en-US" baseline="0" dirty="0" smtClean="0"/>
              <a:t>For comparison, here is a typical spectrum produced with a similar laser using nonlinear fiber. You can see that we are generating light at much shorter and much longer wavelengths than is typical.</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19</a:t>
            </a:fld>
            <a:endParaRPr lang="en-US"/>
          </a:p>
        </p:txBody>
      </p:sp>
    </p:spTree>
    <p:extLst>
      <p:ext uri="{BB962C8B-B14F-4D97-AF65-F5344CB8AC3E}">
        <p14:creationId xmlns:p14="http://schemas.microsoft.com/office/powerpoint/2010/main" val="2207251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So, the title of this talk is Tiny Rainbow Lasers. Probably, when you read this title you were hoping that I was going to tell you about some little laser that you can hold in your hand. And, instead of this little red laser beam coming out, the thing just shoots out rainbows. I assume that you’ve had this experience where you come to a talk with a fun title, and then you learn that that, no they aren’t building a “Quantum </a:t>
            </a:r>
            <a:r>
              <a:rPr lang="en-US" baseline="0" dirty="0" err="1" smtClean="0"/>
              <a:t>Rocketship</a:t>
            </a:r>
            <a:r>
              <a:rPr lang="en-US" baseline="0" dirty="0" smtClean="0"/>
              <a:t>” after all, it was just an analogy for something way more boring. </a:t>
            </a:r>
          </a:p>
          <a:p>
            <a:endParaRPr lang="en-US" baseline="0" dirty="0" smtClean="0"/>
          </a:p>
          <a:p>
            <a:r>
              <a:rPr lang="en-US" baseline="0" dirty="0" smtClean="0"/>
              <a:t>But, in this case, this picture is almost exactly right! Most of our lasers are bigger than this right now, but in the near future, we would like this thing to be really small, like computer chip size.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2</a:t>
            </a:fld>
            <a:endParaRPr lang="en-US"/>
          </a:p>
        </p:txBody>
      </p:sp>
    </p:spTree>
    <p:extLst>
      <p:ext uri="{BB962C8B-B14F-4D97-AF65-F5344CB8AC3E}">
        <p14:creationId xmlns:p14="http://schemas.microsoft.com/office/powerpoint/2010/main" val="435594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the best</a:t>
            </a:r>
            <a:r>
              <a:rPr lang="en-US" baseline="0" dirty="0" smtClean="0"/>
              <a:t> part is that we have a whole chip packed full of different waveguides, and we can just move the translation stage a little bit and select a different waveguide size. And this changes the spectrum that is generated!</a:t>
            </a:r>
            <a:endParaRPr lang="en-US" baseline="0" dirty="0" smtClean="0"/>
          </a:p>
          <a:p>
            <a:endParaRPr lang="en-US" baseline="0" dirty="0" smtClean="0"/>
          </a:p>
          <a:p>
            <a:r>
              <a:rPr lang="en-US" dirty="0" smtClean="0"/>
              <a:t>Here</a:t>
            </a:r>
            <a:r>
              <a:rPr lang="en-US" baseline="0" dirty="0" smtClean="0"/>
              <a:t> I am plotting the supercontinuum generated from waveguides that are all on the same chip, and all with the same height, but each waveguide has a different width. Since the waveguide geometry affects the dispersion, and the dispersion affects the where the dispersive waves are phase-matched, each waveguide has a different spectrum. We can tune the location of these dispersive waves across the visible, and in the mid-IR region.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20</a:t>
            </a:fld>
            <a:endParaRPr lang="en-US"/>
          </a:p>
        </p:txBody>
      </p:sp>
    </p:spTree>
    <p:extLst>
      <p:ext uri="{BB962C8B-B14F-4D97-AF65-F5344CB8AC3E}">
        <p14:creationId xmlns:p14="http://schemas.microsoft.com/office/powerpoint/2010/main" val="3135198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is the exact same data presented in a slightly different way, </a:t>
            </a:r>
            <a:r>
              <a:rPr lang="en-US" baseline="0" dirty="0" smtClean="0"/>
              <a:t>with the wavelength still on the horizontal axis, the waveguide width on the vertical axis, and the intensity of the light represented by the color. </a:t>
            </a:r>
            <a:r>
              <a:rPr lang="en-US" baseline="0" dirty="0" smtClean="0"/>
              <a:t>This just makes it a bit more clear how short </a:t>
            </a:r>
            <a:r>
              <a:rPr lang="en-US" baseline="0" dirty="0" smtClean="0"/>
              <a:t>wavelength dispersive wave moving to longer wavelengths, while this long wavelength DW moves outwards and then back closer to the pump.</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21</a:t>
            </a:fld>
            <a:endParaRPr lang="en-US"/>
          </a:p>
        </p:txBody>
      </p:sp>
    </p:spTree>
    <p:extLst>
      <p:ext uri="{BB962C8B-B14F-4D97-AF65-F5344CB8AC3E}">
        <p14:creationId xmlns:p14="http://schemas.microsoft.com/office/powerpoint/2010/main" val="3689116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a:t>
            </a:r>
            <a:r>
              <a:rPr lang="en-US" baseline="0" dirty="0" smtClean="0"/>
              <a:t> we don</a:t>
            </a:r>
            <a:r>
              <a:rPr lang="mr-IN" baseline="0" dirty="0" smtClean="0"/>
              <a:t>’</a:t>
            </a:r>
            <a:r>
              <a:rPr lang="en-US" baseline="0" dirty="0" smtClean="0"/>
              <a:t>t need to guess about what spectrum will be </a:t>
            </a:r>
            <a:r>
              <a:rPr lang="en-US" baseline="0" dirty="0" smtClean="0"/>
              <a:t>produced from a specific waveguide. </a:t>
            </a:r>
            <a:r>
              <a:rPr lang="en-US" baseline="0" dirty="0" smtClean="0"/>
              <a:t>We can accurately calculate the dispersion of the waveguide using a mode-solver. And we can then calculate the propagation of the light numerically using the nonlinear Schrodinger equation.</a:t>
            </a:r>
          </a:p>
          <a:p>
            <a:endParaRPr lang="en-US" baseline="0" dirty="0" smtClean="0"/>
          </a:p>
          <a:p>
            <a:r>
              <a:rPr lang="en-US" baseline="0" dirty="0" smtClean="0"/>
              <a:t>So, here I am showing the spectrum for various waveguide widths. It starts off narrow, but then, as we propagate along the waveguide, it broadens. </a:t>
            </a:r>
          </a:p>
        </p:txBody>
      </p:sp>
      <p:sp>
        <p:nvSpPr>
          <p:cNvPr id="4" name="Slide Number Placeholder 3"/>
          <p:cNvSpPr>
            <a:spLocks noGrp="1"/>
          </p:cNvSpPr>
          <p:nvPr>
            <p:ph type="sldNum" sz="quarter" idx="10"/>
          </p:nvPr>
        </p:nvSpPr>
        <p:spPr/>
        <p:txBody>
          <a:bodyPr/>
          <a:lstStyle/>
          <a:p>
            <a:fld id="{42707A31-EAC7-B14A-AEC5-4CAF9BD55F4A}" type="slidenum">
              <a:rPr lang="en-US" smtClean="0"/>
              <a:t>22</a:t>
            </a:fld>
            <a:endParaRPr lang="en-US"/>
          </a:p>
        </p:txBody>
      </p:sp>
    </p:spTree>
    <p:extLst>
      <p:ext uri="{BB962C8B-B14F-4D97-AF65-F5344CB8AC3E}">
        <p14:creationId xmlns:p14="http://schemas.microsoft.com/office/powerpoint/2010/main" val="3021998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 you can see, we reproduce both</a:t>
            </a:r>
            <a:r>
              <a:rPr lang="en-US" baseline="0" dirty="0" smtClean="0"/>
              <a:t> the short-wavelength and the long-wavelength dispersive waves.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23</a:t>
            </a:fld>
            <a:endParaRPr lang="en-US"/>
          </a:p>
        </p:txBody>
      </p:sp>
    </p:spTree>
    <p:extLst>
      <p:ext uri="{BB962C8B-B14F-4D97-AF65-F5344CB8AC3E}">
        <p14:creationId xmlns:p14="http://schemas.microsoft.com/office/powerpoint/2010/main" val="4099240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can compare this with the experiment, and</a:t>
            </a:r>
            <a:r>
              <a:rPr lang="en-US" baseline="0" dirty="0" smtClean="0"/>
              <a:t> see that all of the major features are reproduced. DWs occur on both sides. </a:t>
            </a:r>
            <a:endParaRPr lang="en-US" dirty="0" smtClean="0"/>
          </a:p>
          <a:p>
            <a:endParaRPr lang="en-US" baseline="0" dirty="0" smtClean="0"/>
          </a:p>
          <a:p>
            <a:r>
              <a:rPr lang="en-US" baseline="0" dirty="0" smtClean="0"/>
              <a:t>This excellent agreement between simulations and experiment means that we can have some confidence that we can use NLSE simulations to make accurate predictions about what spectra can be produced</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24</a:t>
            </a:fld>
            <a:endParaRPr lang="en-US"/>
          </a:p>
        </p:txBody>
      </p:sp>
    </p:spTree>
    <p:extLst>
      <p:ext uri="{BB962C8B-B14F-4D97-AF65-F5344CB8AC3E}">
        <p14:creationId xmlns:p14="http://schemas.microsoft.com/office/powerpoint/2010/main" val="4255679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these broadband spectra enable some new capabilities. Previously,</a:t>
            </a:r>
            <a:r>
              <a:rPr lang="en-US" baseline="0" dirty="0" smtClean="0"/>
              <a:t> it was not really possible to take a fiber comb at 1550 and directly generate light at 657-nm to match the light generated by the calcium clock. But, with the silicon nitride waveguides, we can reach all the way out to the countryside and generate light at 657 nm, and generate bright light at most of the other optical clock transitions as well.</a:t>
            </a:r>
          </a:p>
          <a:p>
            <a:endParaRPr lang="en-US"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25</a:t>
            </a:fld>
            <a:endParaRPr lang="en-US"/>
          </a:p>
        </p:txBody>
      </p:sp>
    </p:spTree>
    <p:extLst>
      <p:ext uri="{BB962C8B-B14F-4D97-AF65-F5344CB8AC3E}">
        <p14:creationId xmlns:p14="http://schemas.microsoft.com/office/powerpoint/2010/main" val="4178951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on chip-waveguides,</a:t>
            </a:r>
            <a:r>
              <a:rPr lang="en-US" baseline="0" dirty="0" smtClean="0"/>
              <a:t> it is easy to make really unusual waveguide geometries. One of our big questions was if we could use unusual waveguide geometries to shape the spectrum of the supercontinuum spectrum to tailor it for specific applications.</a:t>
            </a:r>
          </a:p>
          <a:p>
            <a:endParaRPr lang="en-US" baseline="0" dirty="0" smtClean="0"/>
          </a:p>
          <a:p>
            <a:r>
              <a:rPr lang="en-US" dirty="0" smtClean="0"/>
              <a:t>We</a:t>
            </a:r>
            <a:r>
              <a:rPr lang="en-US" baseline="0" dirty="0" smtClean="0"/>
              <a:t> actually stumbled across one way to do this completely by accident. Some of our collaborators had fabricated waveguides with periodic modulations, in one case the waveguide width was modulated along the length of the waveguide, and in another case the waveguide was sitting perched on top of these regularly spaced support structures.</a:t>
            </a:r>
          </a:p>
          <a:p>
            <a:endParaRPr lang="en-US" baseline="0" dirty="0" smtClean="0"/>
          </a:p>
          <a:p>
            <a:r>
              <a:rPr lang="en-US" baseline="0" dirty="0" smtClean="0"/>
              <a:t>In both cases, we saw light generated in spectral regions where it otherwise would not be seen. Here I am showing the spectrum versus incident power for the suspended waveguide structures. There are these bright peaks in the supercontinuum spectrum, which are enabled through a quasi-phase-matching effect enabled by the regular modulation of the waveguide refractive index. So, we could potentially design the periodicity of the structure just right in order to place these peaks right where we wanted a boost in the intensity of the light, for example, at the wavelengths where we have atomic clocks.</a:t>
            </a:r>
          </a:p>
        </p:txBody>
      </p:sp>
      <p:sp>
        <p:nvSpPr>
          <p:cNvPr id="4" name="Slide Number Placeholder 3"/>
          <p:cNvSpPr>
            <a:spLocks noGrp="1"/>
          </p:cNvSpPr>
          <p:nvPr>
            <p:ph type="sldNum" sz="quarter" idx="10"/>
          </p:nvPr>
        </p:nvSpPr>
        <p:spPr/>
        <p:txBody>
          <a:bodyPr/>
          <a:lstStyle/>
          <a:p>
            <a:fld id="{42707A31-EAC7-B14A-AEC5-4CAF9BD55F4A}" type="slidenum">
              <a:rPr lang="en-US" smtClean="0"/>
              <a:t>26</a:t>
            </a:fld>
            <a:endParaRPr lang="en-US"/>
          </a:p>
        </p:txBody>
      </p:sp>
    </p:spTree>
    <p:extLst>
      <p:ext uri="{BB962C8B-B14F-4D97-AF65-F5344CB8AC3E}">
        <p14:creationId xmlns:p14="http://schemas.microsoft.com/office/powerpoint/2010/main" val="2248564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I did my PhD in high-harmonic</a:t>
            </a:r>
            <a:r>
              <a:rPr lang="en-US" baseline="0" dirty="0" smtClean="0"/>
              <a:t> generation, I was curious if waveguides could serve as a useful platform for high-harmonic generation. So, we took some of our periodically poled lithium niobate, or PPLN waveguides over to </a:t>
            </a:r>
            <a:r>
              <a:rPr lang="en-US" baseline="0" dirty="0" err="1" smtClean="0"/>
              <a:t>KMLabs</a:t>
            </a:r>
            <a:r>
              <a:rPr lang="en-US" baseline="0" dirty="0" smtClean="0"/>
              <a:t>, a laser company in just a few miles east of here, and tested them with their 1 MHz laser at 4100 nm.</a:t>
            </a:r>
          </a:p>
          <a:p>
            <a:endParaRPr lang="en-US" baseline="0" dirty="0" smtClean="0"/>
          </a:p>
          <a:p>
            <a:r>
              <a:rPr lang="en-US" baseline="0" dirty="0" smtClean="0"/>
              <a:t>And indeed, even starting with a laser way into the infrared, we generate lots of clearly visible light. Here you can see the chip glowing purple, and here you can see the harmonics after the light is dispersed with a prism.</a:t>
            </a:r>
          </a:p>
          <a:p>
            <a:endParaRPr lang="en-US" baseline="0" dirty="0" smtClean="0"/>
          </a:p>
          <a:p>
            <a:r>
              <a:rPr lang="en-US" baseline="0" dirty="0" smtClean="0"/>
              <a:t>The spectrum was so broad, that we needed three different broadband spectrometers to capture the whole thing. It spans from the mid-infrared all the way into the ultraviolet. And we got all the way up to the 13</a:t>
            </a:r>
            <a:r>
              <a:rPr lang="en-US" baseline="30000" dirty="0" smtClean="0"/>
              <a:t>th</a:t>
            </a:r>
            <a:r>
              <a:rPr lang="en-US" baseline="0" dirty="0" smtClean="0"/>
              <a:t> harmonic. So, it looks like waveguides are a potentially very interesting platform for high-harmonic generation, and possible a useful source of light in the ultraviolet range or beyond.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27</a:t>
            </a:fld>
            <a:endParaRPr lang="en-US"/>
          </a:p>
        </p:txBody>
      </p:sp>
    </p:spTree>
    <p:extLst>
      <p:ext uri="{BB962C8B-B14F-4D97-AF65-F5344CB8AC3E}">
        <p14:creationId xmlns:p14="http://schemas.microsoft.com/office/powerpoint/2010/main" val="2801975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Another question that we had was if waveguides could allow us to simplify the whole self-referencing process. For this, we used </a:t>
            </a:r>
            <a:r>
              <a:rPr lang="en-US" baseline="0" dirty="0" err="1" smtClean="0"/>
              <a:t>AlN</a:t>
            </a:r>
            <a:r>
              <a:rPr lang="en-US" baseline="0" dirty="0" smtClean="0"/>
              <a:t> waveguides. These waveguides were made by </a:t>
            </a:r>
            <a:r>
              <a:rPr lang="en-US" baseline="0" dirty="0" err="1" smtClean="0"/>
              <a:t>Hojoong</a:t>
            </a:r>
            <a:r>
              <a:rPr lang="en-US" baseline="0" dirty="0" smtClean="0"/>
              <a:t>, who I believe is in the audience, but he made them back when he was working with Hong Tang’s group at Yale. And, I guess they worked really well, and that’s probably why our group hired him as a postdoc.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Aluminum Nitride is similar to SIN, and you can see here that it also generated a nice supercontinuum spectrum, and that the spectrum changes as we change the width of the waveguide. But, the key difference is </a:t>
            </a:r>
            <a:r>
              <a:rPr lang="en-US" baseline="0" dirty="0" err="1" smtClean="0"/>
              <a:t>SiN</a:t>
            </a:r>
            <a:r>
              <a:rPr lang="en-US" baseline="0" dirty="0" smtClean="0"/>
              <a:t> only has a Chi-3 nonlinearity. Aluminum nitride has both Chi-3, which is what makes the supercontinuum, but also a chi-2, which allows second harmonic generation or SHG to happen.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So,</a:t>
            </a:r>
            <a:r>
              <a:rPr lang="en-US" baseline="0" dirty="0" smtClean="0"/>
              <a:t> in the 780-nm region we have some second harmonic that is overlapping with the supercontinuum light. This means that we can simply detect the light in this region and obtain the offset beat.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28</a:t>
            </a:fld>
            <a:endParaRPr lang="en-US"/>
          </a:p>
        </p:txBody>
      </p:sp>
    </p:spTree>
    <p:extLst>
      <p:ext uri="{BB962C8B-B14F-4D97-AF65-F5344CB8AC3E}">
        <p14:creationId xmlns:p14="http://schemas.microsoft.com/office/powerpoint/2010/main" val="3265713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instead</a:t>
            </a:r>
            <a:r>
              <a:rPr lang="en-US" baseline="0" dirty="0" smtClean="0"/>
              <a:t> of needing a complicated interferometer and separate crystal to generate the second harmonic, we have a very simple setup, where the laser goes into the waveguide, all of the colors come out. We use a grating to select just the 780-nm region, and we detect the signal on the photodiode and use this to stabilize our frequency comb. The graph down here just show that we have over 30 dB of signal-to-noise on the offset frequency signal, and this means that we can do just as good of a job of stabilizing the offset frequency as can be done with more complicated methods. As shown by these two graphs. </a:t>
            </a:r>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29</a:t>
            </a:fld>
            <a:endParaRPr lang="en-US"/>
          </a:p>
        </p:txBody>
      </p:sp>
    </p:spTree>
    <p:extLst>
      <p:ext uri="{BB962C8B-B14F-4D97-AF65-F5344CB8AC3E}">
        <p14:creationId xmlns:p14="http://schemas.microsoft.com/office/powerpoint/2010/main" val="1137923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of course, for the rainbow laser to actually hit something with the full rainbow, all of the colors need to travel in the same direction, so it just looks white.</a:t>
            </a:r>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3</a:t>
            </a:fld>
            <a:endParaRPr lang="en-US"/>
          </a:p>
        </p:txBody>
      </p:sp>
    </p:spTree>
    <p:extLst>
      <p:ext uri="{BB962C8B-B14F-4D97-AF65-F5344CB8AC3E}">
        <p14:creationId xmlns:p14="http://schemas.microsoft.com/office/powerpoint/2010/main" val="435594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Practically speaking, the simplified self-referencing with Aluminum nitride still requires about 1 </a:t>
            </a:r>
            <a:r>
              <a:rPr lang="en-US" baseline="0" dirty="0" err="1" smtClean="0"/>
              <a:t>nJ</a:t>
            </a:r>
            <a:r>
              <a:rPr lang="en-US" baseline="0" dirty="0" smtClean="0"/>
              <a:t> of pulse energy. So, we wanted to know if the silicon nitride waveguides would let us self-reference a frequency comb using less power than usual. The </a:t>
            </a:r>
            <a:r>
              <a:rPr lang="en-US" baseline="0" dirty="0" smtClean="0"/>
              <a:t>experimental setup is fairly simple, we sent 3 mW of power to a SHG crystal to provide the second harmonic light at 780 nm. Then, we sent the rest of the laser into the waveguide, and included an attenuator before the chip so that we could control the intensity of the light.</a:t>
            </a:r>
          </a:p>
          <a:p>
            <a:endParaRPr lang="en-US" baseline="0" dirty="0" smtClean="0"/>
          </a:p>
          <a:p>
            <a:r>
              <a:rPr lang="en-US" baseline="0" dirty="0" smtClean="0"/>
              <a:t>Here is the spectra at various intensities of the pump laser. At powers greater than about 10 mW,  we were able to generate light directly at the second harmonic of the pump. This is an unusual way to self reference a laser frequency comb, and it’s enabled by the fact that the on-chip waveguides allow us to generate light much farther from the pump than is typically possible with nonlinear fiber. Usually, we would take a nonlinear fiber, generate light at 2 micron, generate light at 1 </a:t>
            </a:r>
            <a:r>
              <a:rPr lang="en-US" baseline="0" dirty="0" smtClean="0"/>
              <a:t>micron, </a:t>
            </a:r>
            <a:r>
              <a:rPr lang="en-US" baseline="0" dirty="0" smtClean="0"/>
              <a:t>and double the 2 micron light for self-referencing. This works fine, but it suffers from the fact that there often isn’t much light at 2 micron. Then, when you double the 2 micron light, the pulse might not be particularly short and so the conversion efficiency isn’t great. Now, you are interfering dim light with other dim light, and the heterodyne signal can be very weak, unless you have a large amount of laser power available.</a:t>
            </a:r>
          </a:p>
          <a:p>
            <a:endParaRPr lang="en-US" baseline="0" dirty="0" smtClean="0"/>
          </a:p>
          <a:p>
            <a:r>
              <a:rPr lang="en-US" baseline="0" dirty="0" smtClean="0"/>
              <a:t>In this scheme, we are generating light directly at the second harmonic. Now, we can double the strong pump light at 1560, which is bright and has a short pulse duration, so the conversion efficiency is very good. Now, we can interfere strong second harmonic light with the supercontinuum light. So, this can allow us to detect the heterodyne beat even when the input pulse energies are fairly low.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30</a:t>
            </a:fld>
            <a:endParaRPr lang="en-US"/>
          </a:p>
        </p:txBody>
      </p:sp>
    </p:spTree>
    <p:extLst>
      <p:ext uri="{BB962C8B-B14F-4D97-AF65-F5344CB8AC3E}">
        <p14:creationId xmlns:p14="http://schemas.microsoft.com/office/powerpoint/2010/main" val="3697947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here is what the f0 beat looks like at various input powers</a:t>
            </a:r>
            <a:r>
              <a:rPr lang="en-US" baseline="0" dirty="0" smtClean="0"/>
              <a:t> to the waveguide. We are at 100 MHz, so these are pulse energies of, for example, 120 </a:t>
            </a:r>
            <a:r>
              <a:rPr lang="en-US" baseline="0" dirty="0" err="1" smtClean="0"/>
              <a:t>pJ</a:t>
            </a:r>
            <a:r>
              <a:rPr lang="en-US" baseline="0" dirty="0" smtClean="0"/>
              <a:t>. Basically we want this peak to be as large as possible. Anything over 25 dB is usually sufficient for glitch-free locking of a frequency comb. And here you can see that we achieve better than 25 dB SNR as long as the power is over 11.3 mW. Using this 11.3 mW level input to the waveguide, we are able to lock the CEO of the comb and then count the offset frequency with a separate counter. We get this purple trace here, which shows the frequency (counted with a 1 second gate time) stays within the target frequency at the </a:t>
            </a:r>
            <a:r>
              <a:rPr lang="en-US" baseline="0" dirty="0" err="1" smtClean="0"/>
              <a:t>milliHz</a:t>
            </a:r>
            <a:r>
              <a:rPr lang="en-US" baseline="0" dirty="0" smtClean="0"/>
              <a:t> level, which is limited only by feedback bandwidth of the laser and not by our detection scheme.</a:t>
            </a:r>
          </a:p>
          <a:p>
            <a:endParaRPr lang="en-US" baseline="0" dirty="0" smtClean="0"/>
          </a:p>
          <a:p>
            <a:r>
              <a:rPr lang="en-US" baseline="0" dirty="0" smtClean="0"/>
              <a:t>So, this shows that yes, even with the current technologies, silicon nitride waveguides can allow us to easily self reference low pulse energies that would be very difficult to broaden in HNLF. As we make more improvements to the coupling, to the materials, and to the waveguide design, it should be possible to push this orders of magnitude better</a:t>
            </a:r>
            <a:r>
              <a:rPr lang="en-US" baseline="0" dirty="0" smtClean="0"/>
              <a:t>.</a:t>
            </a:r>
          </a:p>
          <a:p>
            <a:endParaRPr lang="en-US" baseline="0" dirty="0" smtClean="0"/>
          </a:p>
          <a:p>
            <a:r>
              <a:rPr lang="en-US" baseline="0" dirty="0" smtClean="0"/>
              <a:t>And, while these results were obtained just by taking a high power laser and attenuating the power, our silicon nitride waveguides are allowing us to spectrally broaden and self-reference low-power consumption combs.</a:t>
            </a:r>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31</a:t>
            </a:fld>
            <a:endParaRPr lang="en-US"/>
          </a:p>
        </p:txBody>
      </p:sp>
    </p:spTree>
    <p:extLst>
      <p:ext uri="{BB962C8B-B14F-4D97-AF65-F5344CB8AC3E}">
        <p14:creationId xmlns:p14="http://schemas.microsoft.com/office/powerpoint/2010/main" val="813980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is an low-power consumption comb that was developed at NIST for applications like </a:t>
            </a:r>
            <a:r>
              <a:rPr lang="en-US" baseline="0" dirty="0" err="1" smtClean="0"/>
              <a:t>sattelites</a:t>
            </a:r>
            <a:r>
              <a:rPr lang="en-US" baseline="0" dirty="0" smtClean="0"/>
              <a:t> where you can only get a few watts of electrical power. Here you can see the comb running off of a cell-phone charger. The downside of such a low-power comb is that the pulse energies are so low that it could never be broadened in nonlinear fiber. But, using the silicon nitride waveguides we were able to generate light directly at 780-nm and self reference the comb.</a:t>
            </a:r>
          </a:p>
          <a:p>
            <a:endParaRPr lang="en-US" baseline="0" dirty="0" smtClean="0"/>
          </a:p>
          <a:p>
            <a:r>
              <a:rPr lang="en-US" baseline="0" dirty="0" smtClean="0"/>
              <a:t>I think that this is one of the first, if not the first fully stabilized frequency combs to be running off battery power.</a:t>
            </a:r>
          </a:p>
        </p:txBody>
      </p:sp>
      <p:sp>
        <p:nvSpPr>
          <p:cNvPr id="4" name="Slide Number Placeholder 3"/>
          <p:cNvSpPr>
            <a:spLocks noGrp="1"/>
          </p:cNvSpPr>
          <p:nvPr>
            <p:ph type="sldNum" sz="quarter" idx="10"/>
          </p:nvPr>
        </p:nvSpPr>
        <p:spPr/>
        <p:txBody>
          <a:bodyPr/>
          <a:lstStyle/>
          <a:p>
            <a:fld id="{42707A31-EAC7-B14A-AEC5-4CAF9BD55F4A}" type="slidenum">
              <a:rPr lang="en-US" smtClean="0"/>
              <a:t>32</a:t>
            </a:fld>
            <a:endParaRPr lang="en-US"/>
          </a:p>
        </p:txBody>
      </p:sp>
    </p:spTree>
    <p:extLst>
      <p:ext uri="{BB962C8B-B14F-4D97-AF65-F5344CB8AC3E}">
        <p14:creationId xmlns:p14="http://schemas.microsoft.com/office/powerpoint/2010/main" val="2885600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last application</a:t>
            </a:r>
            <a:r>
              <a:rPr lang="en-US" baseline="0" dirty="0" smtClean="0"/>
              <a:t> of the on-chip waveguides that I will talk about is to broaden a 10 GHz electro-optic comb. Electro-optic combs are probably the most bone-headed way to make a frequency comb, but recently, they have actually become a really good way to make a frequency comb. </a:t>
            </a:r>
          </a:p>
          <a:p>
            <a:endParaRPr lang="en-US" baseline="0" dirty="0" smtClean="0"/>
          </a:p>
          <a:p>
            <a:r>
              <a:rPr lang="en-US" baseline="0" dirty="0" smtClean="0"/>
              <a:t>Basically, you just take a continuous laser and, using electro-optic phase and intensity modulators, you chop the laser up into chirped pulses, when can then be compressed using some dispersive medium, like a whole bunch of single-mode fiber. It has some pretty unique capabilities, like the ability to operate at really high repetition rates, and the ability to tune the repetition rate, and the fact that it deterministically generates pulses, without the need to be mode-locked like a normal laser. But, the spectrum that it produces is quite narrow, and the fact that the repetition rate is around 10 GHz means that, even if we amplify it to 4 Watts of optical power, the pulse energies are still really low.</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33</a:t>
            </a:fld>
            <a:endParaRPr lang="en-US"/>
          </a:p>
        </p:txBody>
      </p:sp>
    </p:spTree>
    <p:extLst>
      <p:ext uri="{BB962C8B-B14F-4D97-AF65-F5344CB8AC3E}">
        <p14:creationId xmlns:p14="http://schemas.microsoft.com/office/powerpoint/2010/main" val="10908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But, again,</a:t>
            </a:r>
            <a:r>
              <a:rPr lang="en-US" baseline="0" dirty="0" smtClean="0"/>
              <a:t> the high nonlinearity of the silicon nitride waveguides allows us to broaden the spectrum to way more than once octave, and generate light directly at the second harmonic of the 1550 nm pump laser. Excitingly, just relying on the fact that a 20 dB attenuator has a frequency dependent attenuation, we can flatten the spectrum so that there is only a 3 dB variation over several hundred nm of bandwidth, which could make this comb an appealing source for spectroscopy of calibrating astronomical spectrographs in this region. </a:t>
            </a:r>
            <a:endParaRPr lang="en-US" dirty="0"/>
          </a:p>
        </p:txBody>
      </p:sp>
      <p:sp>
        <p:nvSpPr>
          <p:cNvPr id="4" name="Slide Number Placeholder 3"/>
          <p:cNvSpPr>
            <a:spLocks noGrp="1"/>
          </p:cNvSpPr>
          <p:nvPr>
            <p:ph type="sldNum" sz="quarter" idx="10"/>
          </p:nvPr>
        </p:nvSpPr>
        <p:spPr/>
        <p:txBody>
          <a:bodyPr/>
          <a:lstStyle/>
          <a:p>
            <a:fld id="{E9FB0201-BA34-4F61-B1AF-CE0539A683C7}" type="slidenum">
              <a:rPr lang="en-US" smtClean="0"/>
              <a:t>34</a:t>
            </a:fld>
            <a:endParaRPr lang="en-US"/>
          </a:p>
        </p:txBody>
      </p:sp>
    </p:spTree>
    <p:extLst>
      <p:ext uri="{BB962C8B-B14F-4D97-AF65-F5344CB8AC3E}">
        <p14:creationId xmlns:p14="http://schemas.microsoft.com/office/powerpoint/2010/main" val="264816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broad spectrum lets us self-reference the comb, and we have been able to reduce the phase-noise of the comb. We started at this green line and, after self-referencing and a few other tricks, we arrived at this purple line. The important thing is that this purple line stays below this threshold, known “beta separation line”. When this phase-noise is integrated, the integrated timing jitter is less than 1.4 femtosecond, which is less than half an optical cycle. This is the first EO comb to show stability on this level, and it means that it’s ready for high-precision comparison of optical clocks and for dual-comb spectroscopy. </a:t>
            </a:r>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35</a:t>
            </a:fld>
            <a:endParaRPr lang="en-US"/>
          </a:p>
        </p:txBody>
      </p:sp>
    </p:spTree>
    <p:extLst>
      <p:ext uri="{BB962C8B-B14F-4D97-AF65-F5344CB8AC3E}">
        <p14:creationId xmlns:p14="http://schemas.microsoft.com/office/powerpoint/2010/main" val="1431731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adjust the input power so that the</a:t>
            </a:r>
            <a:r>
              <a:rPr lang="en-US" baseline="0" dirty="0" smtClean="0"/>
              <a:t> soliton fission process occurs right at the end of the waveguide, then we generate a somewhat less broad spectrum, but we can get pulses that are reasonable well compressed. In this case, we were able to get a pulse with a duration of only 15 </a:t>
            </a:r>
            <a:r>
              <a:rPr lang="en-US" baseline="0" dirty="0" err="1" smtClean="0"/>
              <a:t>femtoseonds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36</a:t>
            </a:fld>
            <a:endParaRPr lang="en-US"/>
          </a:p>
        </p:txBody>
      </p:sp>
    </p:spTree>
    <p:extLst>
      <p:ext uri="{BB962C8B-B14F-4D97-AF65-F5344CB8AC3E}">
        <p14:creationId xmlns:p14="http://schemas.microsoft.com/office/powerpoint/2010/main" val="915570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are we going to do with this 10 GHz source that is both ultrafast and </a:t>
            </a:r>
            <a:r>
              <a:rPr lang="en-US" dirty="0" err="1" smtClean="0"/>
              <a:t>ultrastable</a:t>
            </a:r>
            <a:r>
              <a:rPr lang="en-US" dirty="0" smtClean="0"/>
              <a:t>? </a:t>
            </a:r>
          </a:p>
          <a:p>
            <a:endParaRPr lang="en-US" dirty="0" smtClean="0"/>
          </a:p>
          <a:p>
            <a:r>
              <a:rPr lang="en-US" dirty="0" smtClean="0"/>
              <a:t>Well, one application that</a:t>
            </a:r>
            <a:r>
              <a:rPr lang="en-US" baseline="0" dirty="0" smtClean="0"/>
              <a:t> is looking for high-rep rate sources of few-cycle pulses is coherent Raman imaging, which is this cool microscopy technique that record the entire vibrational spectrum at each pixel in a 3D sample. So, you can make cool images like this one, where you are moving through the thickness of a skin sample, and there is no need to prepare the sample using chemical dyes. We are collaborating with some Raman experts at NIST </a:t>
            </a:r>
            <a:r>
              <a:rPr lang="en-US" baseline="0" dirty="0" err="1" smtClean="0"/>
              <a:t>gaithersburg</a:t>
            </a:r>
            <a:r>
              <a:rPr lang="en-US" baseline="0" dirty="0" smtClean="0"/>
              <a:t> to try to demonstrate that our combs are capable of collecting images like these faster than ever before.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37</a:t>
            </a:fld>
            <a:endParaRPr lang="en-US"/>
          </a:p>
        </p:txBody>
      </p:sp>
    </p:spTree>
    <p:extLst>
      <p:ext uri="{BB962C8B-B14F-4D97-AF65-F5344CB8AC3E}">
        <p14:creationId xmlns:p14="http://schemas.microsoft.com/office/powerpoint/2010/main" val="3754845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 simulations presented an</a:t>
            </a:r>
            <a:r>
              <a:rPr lang="en-US" baseline="0" dirty="0" smtClean="0"/>
              <a:t> optimistic view that we could really do a lot of cool things with these on-chip waveguides. But, just because the computer says that it should be possible doesn’t mean that it will necessarily work out so well in experiment.</a:t>
            </a:r>
          </a:p>
          <a:p>
            <a:endParaRPr lang="en-US" baseline="0" dirty="0" smtClean="0"/>
          </a:p>
          <a:p>
            <a:r>
              <a:rPr lang="en-US" baseline="0" dirty="0" smtClean="0"/>
              <a:t>So, we had a whole bunch of questions about what waveguide supercontinuum could accomplish, and we conducted experiment to answer these questions.</a:t>
            </a:r>
          </a:p>
          <a:p>
            <a:endParaRPr lang="en-US" baseline="0" dirty="0" smtClean="0"/>
          </a:p>
          <a:p>
            <a:r>
              <a:rPr lang="en-US" baseline="0" dirty="0" smtClean="0"/>
              <a:t>First, we wanted to know if waveguides would allow us to generate light in spectral regions that were otherwise inaccessible using a traditional supercontinuum source.</a:t>
            </a:r>
          </a:p>
          <a:p>
            <a:endParaRPr lang="en-US" baseline="0" dirty="0" smtClean="0"/>
          </a:p>
          <a:p>
            <a:r>
              <a:rPr lang="en-US" baseline="0" dirty="0" smtClean="0"/>
              <a:t>Second, we wanted to know if waveguides would give us some additional control over the spectral shape of the supercontinuum.</a:t>
            </a:r>
          </a:p>
          <a:p>
            <a:endParaRPr lang="en-US" baseline="0" dirty="0" smtClean="0"/>
          </a:p>
          <a:p>
            <a:r>
              <a:rPr lang="en-US" baseline="0" dirty="0" smtClean="0"/>
              <a:t>We wanted to know if we could use simultaneous second harmonic generation and supercontinuum generation in a single waveguide to produce a simplified self referencing setup. </a:t>
            </a:r>
          </a:p>
          <a:p>
            <a:endParaRPr lang="en-US" baseline="0" dirty="0" smtClean="0"/>
          </a:p>
          <a:p>
            <a:r>
              <a:rPr lang="en-US" baseline="0" dirty="0" smtClean="0"/>
              <a:t>Next, we wanted to know if the waveguides would work in the mid-IR, and if high harmonic generation was possible.</a:t>
            </a:r>
          </a:p>
          <a:p>
            <a:endParaRPr lang="en-US" baseline="0" dirty="0" smtClean="0"/>
          </a:p>
          <a:p>
            <a:r>
              <a:rPr lang="en-US" baseline="0" dirty="0" smtClean="0"/>
              <a:t>Can waveguides allow us to use pulse energies so low that we can still broaden and self-reference a comb that runs entirely on a small battery pack.</a:t>
            </a:r>
          </a:p>
          <a:p>
            <a:endParaRPr lang="en-US" baseline="0" dirty="0" smtClean="0"/>
          </a:p>
          <a:p>
            <a:r>
              <a:rPr lang="en-US" baseline="0" dirty="0" smtClean="0"/>
              <a:t>Finally, we wanted to see if the waveguides could broaden the spectrum and compress the pulse to just a few optical cycles, even at 10 GHz repetition rates?</a:t>
            </a:r>
          </a:p>
          <a:p>
            <a:endParaRPr lang="en-US" baseline="0" dirty="0" smtClean="0"/>
          </a:p>
          <a:p>
            <a:r>
              <a:rPr lang="en-US" baseline="0" dirty="0" smtClean="0"/>
              <a:t>So, I’ll briefly tell you about the experiments that we completed that showed that the answer to all of these questions was yes.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38</a:t>
            </a:fld>
            <a:endParaRPr lang="en-US"/>
          </a:p>
        </p:txBody>
      </p:sp>
    </p:spTree>
    <p:extLst>
      <p:ext uri="{BB962C8B-B14F-4D97-AF65-F5344CB8AC3E}">
        <p14:creationId xmlns:p14="http://schemas.microsoft.com/office/powerpoint/2010/main" val="4259646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Going forward, we have a few more questions to answer. First, can we generate few-cycle</a:t>
            </a:r>
            <a:r>
              <a:rPr lang="en-US" baseline="0" dirty="0" smtClean="0"/>
              <a:t> pulses at GHz repetition rates.</a:t>
            </a:r>
          </a:p>
          <a:p>
            <a:endParaRPr lang="en-US" baseline="0" dirty="0" smtClean="0"/>
          </a:p>
          <a:p>
            <a:r>
              <a:rPr lang="en-US" baseline="0" dirty="0" smtClean="0"/>
              <a:t>And there are probably lots of other applications for these waveguides or these broadband laser sources, so if this seems interesting to you, please get it touch, because we are always looking for new collaborations.</a:t>
            </a:r>
          </a:p>
          <a:p>
            <a:endParaRPr lang="en-US" baseline="0" dirty="0" smtClean="0"/>
          </a:p>
          <a:p>
            <a:r>
              <a:rPr lang="en-US" baseline="0" dirty="0" smtClean="0"/>
              <a:t>Thank you for your attention!</a:t>
            </a:r>
          </a:p>
        </p:txBody>
      </p:sp>
      <p:sp>
        <p:nvSpPr>
          <p:cNvPr id="4" name="Slide Number Placeholder 3"/>
          <p:cNvSpPr>
            <a:spLocks noGrp="1"/>
          </p:cNvSpPr>
          <p:nvPr>
            <p:ph type="sldNum" sz="quarter" idx="10"/>
          </p:nvPr>
        </p:nvSpPr>
        <p:spPr/>
        <p:txBody>
          <a:bodyPr/>
          <a:lstStyle/>
          <a:p>
            <a:fld id="{42707A31-EAC7-B14A-AEC5-4CAF9BD55F4A}" type="slidenum">
              <a:rPr lang="en-US" smtClean="0"/>
              <a:t>39</a:t>
            </a:fld>
            <a:endParaRPr lang="en-US"/>
          </a:p>
        </p:txBody>
      </p:sp>
    </p:spTree>
    <p:extLst>
      <p:ext uri="{BB962C8B-B14F-4D97-AF65-F5344CB8AC3E}">
        <p14:creationId xmlns:p14="http://schemas.microsoft.com/office/powerpoint/2010/main" val="2227427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So, the light would actually just appear white, but it would contain a broad spectrum of different colors, potentially ranging from the ultraviolet all the way to the infrared.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4</a:t>
            </a:fld>
            <a:endParaRPr lang="en-US"/>
          </a:p>
        </p:txBody>
      </p:sp>
    </p:spTree>
    <p:extLst>
      <p:ext uri="{BB962C8B-B14F-4D97-AF65-F5344CB8AC3E}">
        <p14:creationId xmlns:p14="http://schemas.microsoft.com/office/powerpoint/2010/main" val="435594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40</a:t>
            </a:fld>
            <a:endParaRPr lang="en-US"/>
          </a:p>
        </p:txBody>
      </p:sp>
    </p:spTree>
    <p:extLst>
      <p:ext uri="{BB962C8B-B14F-4D97-AF65-F5344CB8AC3E}">
        <p14:creationId xmlns:p14="http://schemas.microsoft.com/office/powerpoint/2010/main" val="2838440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 next question we had is how</a:t>
            </a:r>
            <a:r>
              <a:rPr lang="en-US" baseline="0" dirty="0" smtClean="0"/>
              <a:t> useful these on-chip supercontinuum sources would be for generating comb light for comparing various optical atomic clocks. Using NLSE simulations, we can calculate which waveguide dimensions can be used to produce spectra that are have light concentrated into regions where there are atomic clock transitions. For example, at 657 nm for Calcium, 699 nm for strontium, 775 for self referencing, and in the 1100 nm region for aluminum, mercury, and ytterbium clock.</a:t>
            </a:r>
          </a:p>
          <a:p>
            <a:endParaRPr lang="en-US" baseline="0" dirty="0" smtClean="0"/>
          </a:p>
          <a:p>
            <a:r>
              <a:rPr lang="en-US" baseline="0" dirty="0" smtClean="0"/>
              <a:t>And, we could think about designing a single chip that takes a single input, and delivers several outputs, each with a spectrum that is specifically designed to concentrate the light for a specific optical clock. But, the question is: does the supercontinuum generation process preserve the high stability of the input comb and allow for the precision comparison of atomic clocks.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42</a:t>
            </a:fld>
            <a:endParaRPr lang="en-US"/>
          </a:p>
        </p:txBody>
      </p:sp>
    </p:spTree>
    <p:extLst>
      <p:ext uri="{BB962C8B-B14F-4D97-AF65-F5344CB8AC3E}">
        <p14:creationId xmlns:p14="http://schemas.microsoft.com/office/powerpoint/2010/main" val="2441959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 short,</a:t>
            </a:r>
            <a:r>
              <a:rPr lang="en-US" baseline="0" dirty="0" smtClean="0"/>
              <a:t> yes it does. Here we performed a comparison between two </a:t>
            </a:r>
            <a:r>
              <a:rPr lang="en-US" baseline="0" dirty="0" err="1" smtClean="0"/>
              <a:t>ultrastable</a:t>
            </a:r>
            <a:r>
              <a:rPr lang="en-US" baseline="0" dirty="0" smtClean="0"/>
              <a:t> lasers: one at 1550 nm and one at 657 nm. And, here is the Allan deviation of the. At short times, we are limited by the maser reference used for our locking electronics, and at long times we are limited by the drift of the cavities. So we can see that we are right where we expected to be if our comb was adding zero noise to the measurement. So, we have demonstrated that our </a:t>
            </a:r>
            <a:r>
              <a:rPr lang="en-US" baseline="0" dirty="0" err="1" smtClean="0"/>
              <a:t>SiN</a:t>
            </a:r>
            <a:r>
              <a:rPr lang="en-US" baseline="0" dirty="0" smtClean="0"/>
              <a:t> supercontinuum isn’t adding noise, at least at the 10^-15 level.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43</a:t>
            </a:fld>
            <a:endParaRPr lang="en-US"/>
          </a:p>
        </p:txBody>
      </p:sp>
    </p:spTree>
    <p:extLst>
      <p:ext uri="{BB962C8B-B14F-4D97-AF65-F5344CB8AC3E}">
        <p14:creationId xmlns:p14="http://schemas.microsoft.com/office/powerpoint/2010/main" val="41051155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Using</a:t>
            </a:r>
            <a:r>
              <a:rPr lang="en-US" baseline="0" dirty="0" smtClean="0"/>
              <a:t> a 600 nm thickness, 2200 nm width waveguide, we were able to achieve strong confinement of the 1550 nm light, as shown by this mode-profile here. This provided a dispersion profile shown by this the blue line here, which was anomalous at the pump, allowing for soliton fission to take place.</a:t>
            </a:r>
          </a:p>
          <a:p>
            <a:endParaRPr lang="en-US" baseline="0" dirty="0" smtClean="0"/>
          </a:p>
          <a:p>
            <a:r>
              <a:rPr lang="en-US" baseline="0" dirty="0" smtClean="0"/>
              <a:t>The spectrum has a dispersive wave very close to the calcium transition at 657 nm. Also, even though this waveguide is not optimized to produce light at 780 nm, we still have enough light in this region so that we can interfere this light with the doubled pump light and measure a carrier-envelope offset frequency of the laser.</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44</a:t>
            </a:fld>
            <a:endParaRPr lang="en-US"/>
          </a:p>
        </p:txBody>
      </p:sp>
    </p:spTree>
    <p:extLst>
      <p:ext uri="{BB962C8B-B14F-4D97-AF65-F5344CB8AC3E}">
        <p14:creationId xmlns:p14="http://schemas.microsoft.com/office/powerpoint/2010/main" val="4178951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is a schematic of the test setup. Basically we are taking the light output from the waveguide and making three measurements. First, we are measuring a heterodyne beat with a cavity stabilized laser at 1550 nm. Next, we are taking the 657 nm light and measuring a heterodyne beat with the cavity stabilized laser that is used for the calcium atomic clock. Finally, we are doubling the pump light at 1550 nm and obtaining the carrier-envelope-offset frequency of the laser. We then electronically mix out the carrier-envelope-offset, use one of these beat notes to lock the repetition rate of the comb, and count the other using a frequency counter which provides the relative frequency difference between these two </a:t>
            </a:r>
            <a:r>
              <a:rPr lang="en-US" baseline="0" dirty="0" err="1" smtClean="0"/>
              <a:t>ultrastable</a:t>
            </a:r>
            <a:r>
              <a:rPr lang="en-US" baseline="0" dirty="0" smtClean="0"/>
              <a:t> cavities. These cavities were not actually locked to atomic transitions, but nothing out this experiment would change if they were. So, this is a proof of principle that we are capable of making comparison of optical atomic clocks.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45</a:t>
            </a:fld>
            <a:endParaRPr lang="en-US"/>
          </a:p>
        </p:txBody>
      </p:sp>
    </p:spTree>
    <p:extLst>
      <p:ext uri="{BB962C8B-B14F-4D97-AF65-F5344CB8AC3E}">
        <p14:creationId xmlns:p14="http://schemas.microsoft.com/office/powerpoint/2010/main" val="2904769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 next question we had is how</a:t>
            </a:r>
            <a:r>
              <a:rPr lang="en-US" baseline="0" dirty="0" smtClean="0"/>
              <a:t> useful these on-chip supercontinuum sources would be for generating comb light for comparing various optical atomic clocks. Using NLSE simulations, we can calculate which waveguide dimensions can be used to produce spectra that are have light concentrated into regions where there are atomic clock transitions. For example, at 657 nm for Calcium, 699 nm for strontium, 775 for self referencing, and in the 1100 nm region for aluminum, mercury, and ytterbium clock.</a:t>
            </a:r>
          </a:p>
          <a:p>
            <a:endParaRPr lang="en-US" baseline="0" dirty="0" smtClean="0"/>
          </a:p>
          <a:p>
            <a:r>
              <a:rPr lang="en-US" baseline="0" dirty="0" smtClean="0"/>
              <a:t>And, we could think about designing a single chip that takes a single input, and delivers several outputs, each with a spectrum that is specifically designed to concentrate the light for a specific optical clock. But, the question is: does the supercontinuum generation process preserve the high stability of the input comb and allow for the precision comparison of atomic clocks.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46</a:t>
            </a:fld>
            <a:endParaRPr lang="en-US"/>
          </a:p>
        </p:txBody>
      </p:sp>
    </p:spTree>
    <p:extLst>
      <p:ext uri="{BB962C8B-B14F-4D97-AF65-F5344CB8AC3E}">
        <p14:creationId xmlns:p14="http://schemas.microsoft.com/office/powerpoint/2010/main" val="244195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a:t>
            </a:r>
            <a:r>
              <a:rPr lang="en-US" baseline="0" dirty="0" smtClean="0"/>
              <a:t>e could think about building a photonic chip that takes a single input, breaks it into several waveguides, where each waveguide is optimized for a specific atomic clock. Of course, this is really convenient, but also, since the pulse energy requirements are lower, you would likely only need one amplifier, instead of an amplifier for each measurement, which could reduce the noise and increase the precision of the measurements.</a:t>
            </a:r>
          </a:p>
          <a:p>
            <a:endParaRPr lang="en-US" baseline="0" dirty="0" smtClean="0"/>
          </a:p>
          <a:p>
            <a:r>
              <a:rPr lang="en-US" baseline="0" dirty="0" smtClean="0"/>
              <a:t>We haven’t built this dream-chip yet, but we have done a proof-or-principle experiment, where we used the waveguide supercontinuum to make a comparison with NIST’s calcium atomic clock laser.</a:t>
            </a:r>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47</a:t>
            </a:fld>
            <a:endParaRPr lang="en-US"/>
          </a:p>
        </p:txBody>
      </p:sp>
    </p:spTree>
    <p:extLst>
      <p:ext uri="{BB962C8B-B14F-4D97-AF65-F5344CB8AC3E}">
        <p14:creationId xmlns:p14="http://schemas.microsoft.com/office/powerpoint/2010/main" val="3489337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is</a:t>
            </a:r>
            <a:r>
              <a:rPr lang="en-US" baseline="0" dirty="0" smtClean="0"/>
              <a:t> just a zoom-in of the previous plot showing that narrow peak a little more closely. It turns out that this peak corresponds to a mode-crossing between the lowest order TE mode that we are pumping and t he TM10 mode. Here is a plot for just one waveguide width, showing the refractive index versus waveguide for first 7 modes. You can see that the TE crosses the TM modes. This usually doesn’t happen, but due to the birefringence of </a:t>
            </a:r>
            <a:r>
              <a:rPr lang="en-US" baseline="0" dirty="0" err="1" smtClean="0"/>
              <a:t>AlN</a:t>
            </a:r>
            <a:r>
              <a:rPr lang="en-US" baseline="0" dirty="0" smtClean="0"/>
              <a:t>, this allows for a mode crossing. Here, I am showing the location of the mode </a:t>
            </a:r>
            <a:r>
              <a:rPr lang="en-US" baseline="0" dirty="0" err="1" smtClean="0"/>
              <a:t>crosing</a:t>
            </a:r>
            <a:r>
              <a:rPr lang="en-US" baseline="0" dirty="0" smtClean="0"/>
              <a:t> calculated for various waveguide widths. And, in this plot, I have </a:t>
            </a:r>
            <a:r>
              <a:rPr lang="en-US" baseline="0" dirty="0" err="1" smtClean="0"/>
              <a:t>overlayed</a:t>
            </a:r>
            <a:r>
              <a:rPr lang="en-US" baseline="0" dirty="0" smtClean="0"/>
              <a:t> the orange line with the experimental data, and you can see that there is good agreement. And there is a strong enhancement of the supercontinuum at this location. So, if there was some application where we wanted two peaks in our supercontinuum, at both the dispersive wave and another location, well, now we can provide that!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48</a:t>
            </a:fld>
            <a:endParaRPr lang="en-US"/>
          </a:p>
        </p:txBody>
      </p:sp>
    </p:spTree>
    <p:extLst>
      <p:ext uri="{BB962C8B-B14F-4D97-AF65-F5344CB8AC3E}">
        <p14:creationId xmlns:p14="http://schemas.microsoft.com/office/powerpoint/2010/main" val="2490342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we</a:t>
            </a:r>
            <a:r>
              <a:rPr lang="en-US" baseline="0" dirty="0" smtClean="0"/>
              <a:t> might ask how well we can reproduce our experimental results with theory. We used the nonlinear Schrodinger equation propagated with the split-step Fourier method, as implemented in the </a:t>
            </a:r>
            <a:r>
              <a:rPr lang="en-US" baseline="0" dirty="0" err="1" smtClean="0"/>
              <a:t>PyNLO</a:t>
            </a:r>
            <a:r>
              <a:rPr lang="en-US" baseline="0" dirty="0" smtClean="0"/>
              <a:t> package.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49</a:t>
            </a:fld>
            <a:endParaRPr lang="en-US"/>
          </a:p>
        </p:txBody>
      </p:sp>
    </p:spTree>
    <p:extLst>
      <p:ext uri="{BB962C8B-B14F-4D97-AF65-F5344CB8AC3E}">
        <p14:creationId xmlns:p14="http://schemas.microsoft.com/office/powerpoint/2010/main" val="12943482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agreement is pretty good, especially with this</a:t>
            </a:r>
            <a:r>
              <a:rPr lang="en-US" baseline="0" dirty="0" smtClean="0"/>
              <a:t> short wavelength dispersive wave. The long wavelength DW is also reproduces, and this small discrepancy in the in the location of the long-wavelength dispersive turned out to be caused by a small discrepancy in the film thickness.</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50</a:t>
            </a:fld>
            <a:endParaRPr lang="en-US"/>
          </a:p>
        </p:txBody>
      </p:sp>
    </p:spTree>
    <p:extLst>
      <p:ext uri="{BB962C8B-B14F-4D97-AF65-F5344CB8AC3E}">
        <p14:creationId xmlns:p14="http://schemas.microsoft.com/office/powerpoint/2010/main" val="1635565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But don’t worry, you can always use a simple prism to disperse the colors and see the rainbow. </a:t>
            </a:r>
          </a:p>
          <a:p>
            <a:endParaRPr lang="en-US" baseline="0" dirty="0" smtClean="0"/>
          </a:p>
          <a:p>
            <a:r>
              <a:rPr lang="en-US" baseline="0" dirty="0" smtClean="0"/>
              <a:t>So, if you get nothing else from this talk, you can at the very least be delighted to know that there, like literally thousands of people, who are trying to develop tiny rainbow lasers. Here at NIST, we have some of the tiniest and most rainbow lasers in the world.</a:t>
            </a:r>
          </a:p>
          <a:p>
            <a:endParaRPr lang="en-US" baseline="0" dirty="0" smtClean="0"/>
          </a:p>
          <a:p>
            <a:r>
              <a:rPr lang="en-US" baseline="0" dirty="0" smtClean="0"/>
              <a:t>But, the next question is why are a bunch of scientists spending so much time studying something that seems so ridiculous, and we at NIST are particularly interested in developing the world’s best rainbow lasers.</a:t>
            </a:r>
          </a:p>
          <a:p>
            <a:endParaRPr lang="en-US" baseline="0" dirty="0" smtClean="0"/>
          </a:p>
          <a:p>
            <a:r>
              <a:rPr lang="en-US" baseline="0" dirty="0" smtClean="0"/>
              <a:t>The very short answer is that at NIST we are interested in measuring things really well. And a variety of laser called an Optical Frequency Combs is the best way to make very precise measurements of light. And we are currently working to make these frequency combs smaller and better.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2707A31-EAC7-B14A-AEC5-4CAF9BD55F4A}" type="slidenum">
              <a:rPr lang="en-US" smtClean="0"/>
              <a:t>5</a:t>
            </a:fld>
            <a:endParaRPr lang="en-US"/>
          </a:p>
        </p:txBody>
      </p:sp>
    </p:spTree>
    <p:extLst>
      <p:ext uri="{BB962C8B-B14F-4D97-AF65-F5344CB8AC3E}">
        <p14:creationId xmlns:p14="http://schemas.microsoft.com/office/powerpoint/2010/main" val="435594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first of all, I should point out</a:t>
            </a:r>
            <a:r>
              <a:rPr lang="en-US" baseline="0" dirty="0" smtClean="0"/>
              <a:t> that </a:t>
            </a:r>
            <a:r>
              <a:rPr lang="en-US" baseline="0" dirty="0" err="1" smtClean="0"/>
              <a:t>AlN</a:t>
            </a:r>
            <a:r>
              <a:rPr lang="en-US" baseline="0" dirty="0" smtClean="0"/>
              <a:t> has a decent Chi-3, and makes great </a:t>
            </a:r>
            <a:r>
              <a:rPr lang="en-US" baseline="0" dirty="0" err="1" smtClean="0"/>
              <a:t>superocntinuum</a:t>
            </a:r>
            <a:r>
              <a:rPr lang="en-US" baseline="0" dirty="0" smtClean="0"/>
              <a:t>. Here, we are pumping in the TE direction, which is when the chi-2 is zero. And we see that, just like </a:t>
            </a:r>
            <a:r>
              <a:rPr lang="en-US" baseline="0" dirty="0" err="1" smtClean="0"/>
              <a:t>SiN</a:t>
            </a:r>
            <a:r>
              <a:rPr lang="en-US" baseline="0" dirty="0" smtClean="0"/>
              <a:t>, we can make a dispersive wave across the visible region, and also make a long wavelength dispersive wave out to 4 micron. </a:t>
            </a:r>
          </a:p>
          <a:p>
            <a:endParaRPr lang="en-US" baseline="0" dirty="0" smtClean="0"/>
          </a:p>
          <a:p>
            <a:r>
              <a:rPr lang="en-US" baseline="0" dirty="0" smtClean="0"/>
              <a:t>Additionally, because the material is </a:t>
            </a:r>
            <a:r>
              <a:rPr lang="en-US" baseline="0" dirty="0" err="1" smtClean="0"/>
              <a:t>birefringent</a:t>
            </a:r>
            <a:r>
              <a:rPr lang="en-US" baseline="0" dirty="0" smtClean="0"/>
              <a:t>, we have some additional light generated through a mode-crossing with a higher-order mode. </a:t>
            </a:r>
          </a:p>
        </p:txBody>
      </p:sp>
      <p:sp>
        <p:nvSpPr>
          <p:cNvPr id="4" name="Slide Number Placeholder 3"/>
          <p:cNvSpPr>
            <a:spLocks noGrp="1"/>
          </p:cNvSpPr>
          <p:nvPr>
            <p:ph type="sldNum" sz="quarter" idx="10"/>
          </p:nvPr>
        </p:nvSpPr>
        <p:spPr/>
        <p:txBody>
          <a:bodyPr/>
          <a:lstStyle/>
          <a:p>
            <a:fld id="{42707A31-EAC7-B14A-AEC5-4CAF9BD55F4A}" type="slidenum">
              <a:rPr lang="en-US" smtClean="0"/>
              <a:t>51</a:t>
            </a:fld>
            <a:endParaRPr lang="en-US"/>
          </a:p>
        </p:txBody>
      </p:sp>
    </p:spTree>
    <p:extLst>
      <p:ext uri="{BB962C8B-B14F-4D97-AF65-F5344CB8AC3E}">
        <p14:creationId xmlns:p14="http://schemas.microsoft.com/office/powerpoint/2010/main" val="28759341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wanted</a:t>
            </a:r>
            <a:r>
              <a:rPr lang="en-US" baseline="0" dirty="0" smtClean="0"/>
              <a:t> to know if silicon nitride waveguides could still produce supercontinuum even when longer wavelength pump pulses are used. So, we took some of our silicon nitride waveguides over to </a:t>
            </a:r>
            <a:r>
              <a:rPr lang="en-US" baseline="0" dirty="0" err="1" smtClean="0"/>
              <a:t>KMLabs</a:t>
            </a:r>
            <a:r>
              <a:rPr lang="en-US" baseline="0" dirty="0" smtClean="0"/>
              <a:t>, a laser company just a few miles east of here where they have a 1 MHz mid-infrared laser. Here we were able to generate an octave spanning spectrum starting with a 2800 nm laser pulse. So, while this experiment wasn’t completed with a frequency comb, it suggests that these photonic waveguides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53</a:t>
            </a:fld>
            <a:endParaRPr lang="en-US"/>
          </a:p>
        </p:txBody>
      </p:sp>
    </p:spTree>
    <p:extLst>
      <p:ext uri="{BB962C8B-B14F-4D97-AF65-F5344CB8AC3E}">
        <p14:creationId xmlns:p14="http://schemas.microsoft.com/office/powerpoint/2010/main" val="14364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is an optical frequency</a:t>
            </a:r>
            <a:r>
              <a:rPr lang="en-US" baseline="0" dirty="0" smtClean="0"/>
              <a:t> comb? Well, a frequency comb is just a laser. But, it’s not like a traditional laser that just produces light all the time. It’s a pulsed laser, that only sends out these little pancakes of light. And it depends on the frequency comb, but generally these pulses of light are only a few femtosecond long. And, in case you have forgotten, a femtosecond is 0.000000000000001 seconds. </a:t>
            </a:r>
          </a:p>
          <a:p>
            <a:endParaRPr lang="en-US" baseline="0" dirty="0" smtClean="0"/>
          </a:p>
          <a:p>
            <a:r>
              <a:rPr lang="en-US" baseline="0" dirty="0" smtClean="0"/>
              <a:t>So, we can make a plot of the laser intensity over time, then it looks something like this, where there are pulses of light that have some brief duration and a constant spacing between the pulses. If we can stabilize the laser, and keep the spacing between the pulses exactly constant, then we can make an optical frequency comb. If we look at the frequency spectrum, which is just a plot of the different colors, then we see that it’s not a continuum of colors like you get from a light bulb, but there are individual teeth that look like a comb. This is why we call it a frequency comb. And, it’s really similar to having thousands or even millions of really stable lasers all operating at the same time and shining in the exact same direction.</a:t>
            </a:r>
          </a:p>
          <a:p>
            <a:endParaRPr lang="en-US" baseline="0" dirty="0" smtClean="0"/>
          </a:p>
          <a:p>
            <a:r>
              <a:rPr lang="en-US" baseline="0" dirty="0" smtClean="0"/>
              <a:t>And, since we have these teeth, the frequency comb can act like a ruler for measuring other lasers. Why do we need a ruler for measuring lasers?</a:t>
            </a:r>
          </a:p>
        </p:txBody>
      </p:sp>
      <p:sp>
        <p:nvSpPr>
          <p:cNvPr id="4" name="Slide Number Placeholder 3"/>
          <p:cNvSpPr>
            <a:spLocks noGrp="1"/>
          </p:cNvSpPr>
          <p:nvPr>
            <p:ph type="sldNum" sz="quarter" idx="10"/>
          </p:nvPr>
        </p:nvSpPr>
        <p:spPr/>
        <p:txBody>
          <a:bodyPr/>
          <a:lstStyle/>
          <a:p>
            <a:fld id="{42707A31-EAC7-B14A-AEC5-4CAF9BD55F4A}" type="slidenum">
              <a:rPr lang="en-US" smtClean="0"/>
              <a:t>6</a:t>
            </a:fld>
            <a:endParaRPr lang="en-US"/>
          </a:p>
        </p:txBody>
      </p:sp>
    </p:spTree>
    <p:extLst>
      <p:ext uri="{BB962C8B-B14F-4D97-AF65-F5344CB8AC3E}">
        <p14:creationId xmlns:p14="http://schemas.microsoft.com/office/powerpoint/2010/main" val="135532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Well, at</a:t>
            </a:r>
            <a:r>
              <a:rPr lang="en-US" baseline="0" dirty="0" smtClean="0"/>
              <a:t> NIST we have a problem: we have a whole bunch of atomic clock. Every few years, it seems like someone has an idea for a newer, more stable type of atomic clock, and we end up with all of these different clocks, all in different rooms. And the problem is, each of these clocks produces a different frequency. You have the cesium clocks producing very stable microwaves, a chip scale atomic clock producing radio-waves, and then a whole bunch of other clocks that are producing super-stable optical signals. They are basically just incredible stable single-wavelength lasers. </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7</a:t>
            </a:fld>
            <a:endParaRPr lang="en-US"/>
          </a:p>
        </p:txBody>
      </p:sp>
    </p:spTree>
    <p:extLst>
      <p:ext uri="{BB962C8B-B14F-4D97-AF65-F5344CB8AC3E}">
        <p14:creationId xmlns:p14="http://schemas.microsoft.com/office/powerpoint/2010/main" val="2483560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a:t>
            </a:r>
            <a:r>
              <a:rPr lang="en-US" baseline="0" dirty="0" smtClean="0"/>
              <a:t>, we have all of these different lasers, and we need to compare the stability of each of these. And, they often call these lasers atomic clocks, but they are really more like pendulums. To turn this swinging pendulum into a clock, then you need to have this gear-thing that actually counts each swing of the pendulum.</a:t>
            </a:r>
          </a:p>
          <a:p>
            <a:endParaRPr lang="en-US" baseline="0" dirty="0" smtClean="0"/>
          </a:p>
          <a:p>
            <a:r>
              <a:rPr lang="en-US" baseline="0" dirty="0" smtClean="0"/>
              <a:t>Unfortunately, the electric field of light swings back and forth really, really fast. This is great, because a faster pendulum lets your clock be more precise in a shorter amount of time, but it presents the practical problem the even our fastest electronics cannot count each cycle of light. Here is where the frequency comb comes in. This atomic clock laser can interfere with the nearest comb-tooth from our frequency comb. And here we use an effect called a heterodyne beat. When two waves with similar frequencies interfere, you get a new wave that is modulated at the difference between the two frequencies. This modulation can take place at a much lower frequency, which can be easily measured using conventional electronics.</a:t>
            </a:r>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8</a:t>
            </a:fld>
            <a:endParaRPr lang="en-US"/>
          </a:p>
        </p:txBody>
      </p:sp>
    </p:spTree>
    <p:extLst>
      <p:ext uri="{BB962C8B-B14F-4D97-AF65-F5344CB8AC3E}">
        <p14:creationId xmlns:p14="http://schemas.microsoft.com/office/powerpoint/2010/main" val="4029003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one</a:t>
            </a:r>
            <a:r>
              <a:rPr lang="en-US" baseline="0" dirty="0" smtClean="0"/>
              <a:t> major application of frequency combs is as the reduction gear that connects optical frequencies, which can’t be counted, to radio-frequencies, which can be counted using electronics. As you can see in this animation, the optical frequencies are completing one revolution every few seconds, while the radio frequencies are much slower, completing one revolution every minute or so. In reality, these “gears” are spinning trillions of times faster, and the gear ratio isn’t just the 10:1 ratio shows here, but it’s more like 1 million to 1.</a:t>
            </a:r>
          </a:p>
          <a:p>
            <a:endParaRPr lang="en-US" dirty="0"/>
          </a:p>
        </p:txBody>
      </p:sp>
      <p:sp>
        <p:nvSpPr>
          <p:cNvPr id="4" name="Slide Number Placeholder 3"/>
          <p:cNvSpPr>
            <a:spLocks noGrp="1"/>
          </p:cNvSpPr>
          <p:nvPr>
            <p:ph type="sldNum" sz="quarter" idx="10"/>
          </p:nvPr>
        </p:nvSpPr>
        <p:spPr/>
        <p:txBody>
          <a:bodyPr/>
          <a:lstStyle/>
          <a:p>
            <a:fld id="{42707A31-EAC7-B14A-AEC5-4CAF9BD55F4A}" type="slidenum">
              <a:rPr lang="en-US" smtClean="0"/>
              <a:t>9</a:t>
            </a:fld>
            <a:endParaRPr lang="en-US"/>
          </a:p>
        </p:txBody>
      </p:sp>
    </p:spTree>
    <p:extLst>
      <p:ext uri="{BB962C8B-B14F-4D97-AF65-F5344CB8AC3E}">
        <p14:creationId xmlns:p14="http://schemas.microsoft.com/office/powerpoint/2010/main" val="320808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6AE7398-8595-6641-AEEC-246D630343C3}" type="datetime1">
              <a:rPr lang="en-US" smtClean="0"/>
              <a:t>17-11-14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2979561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2D0C87-6B22-B44B-9A2E-AC0F59F32FC5}" type="datetime1">
              <a:rPr lang="en-US" smtClean="0"/>
              <a:t>17-11-14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3062828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B0734A-5FA0-EC4E-AA28-83B2DDC86EC5}" type="datetime1">
              <a:rPr lang="en-US" smtClean="0"/>
              <a:t>17-11-14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428858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DBD99D-1AB7-0F4E-A6FF-29FF8B746D14}" type="datetime1">
              <a:rPr lang="en-US" smtClean="0"/>
              <a:t>17-11-14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3701494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246FE8-DC30-DF45-916D-A60C2B385FF8}" type="datetime1">
              <a:rPr lang="en-US" smtClean="0"/>
              <a:t>17-11-14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147146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58D452-C9EA-E840-9D5F-185F5A82505E}" type="datetime1">
              <a:rPr lang="en-US" smtClean="0"/>
              <a:t>17-11-14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981191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6A1D13-F8CC-F348-B38D-A9D84B6CE43D}" type="datetime1">
              <a:rPr lang="en-US" smtClean="0"/>
              <a:t>17-11-14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916090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B03FB1-C1A1-0C41-88E4-483CB7912298}" type="datetime1">
              <a:rPr lang="en-US" smtClean="0"/>
              <a:t>17-11-14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3617268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83839-73F1-CD4E-BFAE-567CDB5C0A82}" type="datetime1">
              <a:rPr lang="en-US" smtClean="0"/>
              <a:t>17-11-14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93618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05F7DE-0526-794B-BB32-B74A96B86563}" type="datetime1">
              <a:rPr lang="en-US" smtClean="0"/>
              <a:t>17-11-14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2042814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C53E4-38D1-F64A-89C8-608DB6442B82}" type="datetime1">
              <a:rPr lang="en-US" smtClean="0"/>
              <a:t>17-11-14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B040B-060E-F94F-A4A9-51C7CC811EAA}" type="slidenum">
              <a:rPr lang="en-US" smtClean="0"/>
              <a:t>‹#›</a:t>
            </a:fld>
            <a:endParaRPr lang="en-US"/>
          </a:p>
        </p:txBody>
      </p:sp>
    </p:spTree>
    <p:extLst>
      <p:ext uri="{BB962C8B-B14F-4D97-AF65-F5344CB8AC3E}">
        <p14:creationId xmlns:p14="http://schemas.microsoft.com/office/powerpoint/2010/main" val="16757717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2"/>
            <a:ext cx="9144000" cy="6773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Placeholder 1"/>
          <p:cNvSpPr>
            <a:spLocks noGrp="1"/>
          </p:cNvSpPr>
          <p:nvPr>
            <p:ph type="title"/>
          </p:nvPr>
        </p:nvSpPr>
        <p:spPr>
          <a:xfrm>
            <a:off x="0" y="-32338"/>
            <a:ext cx="9144000" cy="70967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A8682-2C43-AE42-AE4F-68A56EB15AC1}" type="datetime1">
              <a:rPr lang="en-US" smtClean="0"/>
              <a:t>17-11-14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70910" y="650149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AB040B-060E-F94F-A4A9-51C7CC811EAA}" type="slidenum">
              <a:rPr lang="en-US" smtClean="0"/>
              <a:t>‹#›</a:t>
            </a:fld>
            <a:endParaRPr lang="en-US" dirty="0"/>
          </a:p>
        </p:txBody>
      </p:sp>
      <p:sp>
        <p:nvSpPr>
          <p:cNvPr id="14" name="Freeform 7"/>
          <p:cNvSpPr>
            <a:spLocks noEditPoints="1"/>
          </p:cNvSpPr>
          <p:nvPr userDrawn="1"/>
        </p:nvSpPr>
        <p:spPr bwMode="auto">
          <a:xfrm>
            <a:off x="130177" y="6459539"/>
            <a:ext cx="8696325" cy="371475"/>
          </a:xfrm>
          <a:custGeom>
            <a:avLst/>
            <a:gdLst>
              <a:gd name="T0" fmla="*/ 2147483647 w 913"/>
              <a:gd name="T1" fmla="*/ 2147483647 h 39"/>
              <a:gd name="T2" fmla="*/ 0 w 913"/>
              <a:gd name="T3" fmla="*/ 2147483647 h 39"/>
              <a:gd name="T4" fmla="*/ 0 w 913"/>
              <a:gd name="T5" fmla="*/ 2147483647 h 39"/>
              <a:gd name="T6" fmla="*/ 2147483647 w 913"/>
              <a:gd name="T7" fmla="*/ 2147483647 h 39"/>
              <a:gd name="T8" fmla="*/ 2147483647 w 913"/>
              <a:gd name="T9" fmla="*/ 2147483647 h 39"/>
              <a:gd name="T10" fmla="*/ 2147483647 w 913"/>
              <a:gd name="T11" fmla="*/ 2147483647 h 39"/>
              <a:gd name="T12" fmla="*/ 2147483647 w 913"/>
              <a:gd name="T13" fmla="*/ 2147483647 h 39"/>
              <a:gd name="T14" fmla="*/ 2147483647 w 913"/>
              <a:gd name="T15" fmla="*/ 2147483647 h 39"/>
              <a:gd name="T16" fmla="*/ 2147483647 w 913"/>
              <a:gd name="T17" fmla="*/ 2147483647 h 39"/>
              <a:gd name="T18" fmla="*/ 2147483647 w 913"/>
              <a:gd name="T19" fmla="*/ 2147483647 h 39"/>
              <a:gd name="T20" fmla="*/ 2147483647 w 913"/>
              <a:gd name="T21" fmla="*/ 2147483647 h 39"/>
              <a:gd name="T22" fmla="*/ 2147483647 w 913"/>
              <a:gd name="T23" fmla="*/ 2147483647 h 39"/>
              <a:gd name="T24" fmla="*/ 2147483647 w 913"/>
              <a:gd name="T25" fmla="*/ 2147483647 h 39"/>
              <a:gd name="T26" fmla="*/ 2147483647 w 913"/>
              <a:gd name="T27" fmla="*/ 2147483647 h 39"/>
              <a:gd name="T28" fmla="*/ 2147483647 w 913"/>
              <a:gd name="T29" fmla="*/ 2147483647 h 39"/>
              <a:gd name="T30" fmla="*/ 2147483647 w 913"/>
              <a:gd name="T31" fmla="*/ 2147483647 h 39"/>
              <a:gd name="T32" fmla="*/ 2147483647 w 913"/>
              <a:gd name="T33" fmla="*/ 2147483647 h 39"/>
              <a:gd name="T34" fmla="*/ 2147483647 w 913"/>
              <a:gd name="T35" fmla="*/ 2147483647 h 39"/>
              <a:gd name="T36" fmla="*/ 2147483647 w 913"/>
              <a:gd name="T37" fmla="*/ 2147483647 h 39"/>
              <a:gd name="T38" fmla="*/ 2147483647 w 913"/>
              <a:gd name="T39" fmla="*/ 2147483647 h 39"/>
              <a:gd name="T40" fmla="*/ 2147483647 w 913"/>
              <a:gd name="T41" fmla="*/ 2147483647 h 39"/>
              <a:gd name="T42" fmla="*/ 2147483647 w 913"/>
              <a:gd name="T43" fmla="*/ 2147483647 h 39"/>
              <a:gd name="T44" fmla="*/ 2147483647 w 913"/>
              <a:gd name="T45" fmla="*/ 2147483647 h 39"/>
              <a:gd name="T46" fmla="*/ 2147483647 w 913"/>
              <a:gd name="T47" fmla="*/ 2147483647 h 39"/>
              <a:gd name="T48" fmla="*/ 2147483647 w 913"/>
              <a:gd name="T49" fmla="*/ 2147483647 h 39"/>
              <a:gd name="T50" fmla="*/ 2147483647 w 913"/>
              <a:gd name="T51" fmla="*/ 2147483647 h 39"/>
              <a:gd name="T52" fmla="*/ 2147483647 w 913"/>
              <a:gd name="T53" fmla="*/ 2147483647 h 39"/>
              <a:gd name="T54" fmla="*/ 2147483647 w 913"/>
              <a:gd name="T55" fmla="*/ 2147483647 h 39"/>
              <a:gd name="T56" fmla="*/ 2147483647 w 913"/>
              <a:gd name="T57" fmla="*/ 2147483647 h 39"/>
              <a:gd name="T58" fmla="*/ 2147483647 w 913"/>
              <a:gd name="T59" fmla="*/ 2147483647 h 39"/>
              <a:gd name="T60" fmla="*/ 2147483647 w 913"/>
              <a:gd name="T61" fmla="*/ 2147483647 h 39"/>
              <a:gd name="T62" fmla="*/ 2147483647 w 913"/>
              <a:gd name="T63" fmla="*/ 2147483647 h 39"/>
              <a:gd name="T64" fmla="*/ 2147483647 w 913"/>
              <a:gd name="T65" fmla="*/ 2147483647 h 39"/>
              <a:gd name="T66" fmla="*/ 2147483647 w 913"/>
              <a:gd name="T67" fmla="*/ 2147483647 h 39"/>
              <a:gd name="T68" fmla="*/ 2147483647 w 913"/>
              <a:gd name="T69" fmla="*/ 2147483647 h 39"/>
              <a:gd name="T70" fmla="*/ 2147483647 w 913"/>
              <a:gd name="T71" fmla="*/ 2147483647 h 39"/>
              <a:gd name="T72" fmla="*/ 2147483647 w 913"/>
              <a:gd name="T73" fmla="*/ 2147483647 h 39"/>
              <a:gd name="T74" fmla="*/ 2147483647 w 913"/>
              <a:gd name="T75" fmla="*/ 2147483647 h 39"/>
              <a:gd name="T76" fmla="*/ 2147483647 w 913"/>
              <a:gd name="T77" fmla="*/ 2147483647 h 39"/>
              <a:gd name="T78" fmla="*/ 2147483647 w 913"/>
              <a:gd name="T79" fmla="*/ 2147483647 h 39"/>
              <a:gd name="T80" fmla="*/ 2147483647 w 913"/>
              <a:gd name="T81" fmla="*/ 2147483647 h 39"/>
              <a:gd name="T82" fmla="*/ 2147483647 w 913"/>
              <a:gd name="T83" fmla="*/ 2147483647 h 39"/>
              <a:gd name="T84" fmla="*/ 2147483647 w 913"/>
              <a:gd name="T85" fmla="*/ 2147483647 h 39"/>
              <a:gd name="T86" fmla="*/ 2147483647 w 913"/>
              <a:gd name="T87" fmla="*/ 2147483647 h 39"/>
              <a:gd name="T88" fmla="*/ 2147483647 w 913"/>
              <a:gd name="T89" fmla="*/ 2147483647 h 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13" h="39">
                <a:moveTo>
                  <a:pt x="7" y="38"/>
                </a:moveTo>
                <a:lnTo>
                  <a:pt x="0" y="38"/>
                </a:lnTo>
                <a:lnTo>
                  <a:pt x="0" y="9"/>
                </a:lnTo>
                <a:cubicBezTo>
                  <a:pt x="0" y="9"/>
                  <a:pt x="0" y="3"/>
                  <a:pt x="5" y="1"/>
                </a:cubicBezTo>
                <a:cubicBezTo>
                  <a:pt x="10" y="0"/>
                  <a:pt x="13" y="3"/>
                  <a:pt x="13" y="3"/>
                </a:cubicBezTo>
                <a:lnTo>
                  <a:pt x="37" y="30"/>
                </a:lnTo>
                <a:cubicBezTo>
                  <a:pt x="38" y="31"/>
                  <a:pt x="38" y="30"/>
                  <a:pt x="38" y="29"/>
                </a:cubicBezTo>
                <a:lnTo>
                  <a:pt x="38" y="1"/>
                </a:lnTo>
                <a:lnTo>
                  <a:pt x="46" y="1"/>
                </a:lnTo>
                <a:lnTo>
                  <a:pt x="46" y="31"/>
                </a:lnTo>
                <a:cubicBezTo>
                  <a:pt x="46" y="33"/>
                  <a:pt x="44" y="36"/>
                  <a:pt x="41" y="37"/>
                </a:cubicBezTo>
                <a:cubicBezTo>
                  <a:pt x="38" y="39"/>
                  <a:pt x="35" y="39"/>
                  <a:pt x="31" y="35"/>
                </a:cubicBezTo>
                <a:lnTo>
                  <a:pt x="9" y="9"/>
                </a:lnTo>
                <a:cubicBezTo>
                  <a:pt x="8" y="9"/>
                  <a:pt x="7" y="9"/>
                  <a:pt x="7" y="10"/>
                </a:cubicBezTo>
                <a:lnTo>
                  <a:pt x="7" y="38"/>
                </a:lnTo>
                <a:moveTo>
                  <a:pt x="50" y="1"/>
                </a:moveTo>
                <a:lnTo>
                  <a:pt x="58" y="1"/>
                </a:lnTo>
                <a:lnTo>
                  <a:pt x="58" y="28"/>
                </a:lnTo>
                <a:cubicBezTo>
                  <a:pt x="58" y="31"/>
                  <a:pt x="60" y="31"/>
                  <a:pt x="62" y="31"/>
                </a:cubicBezTo>
                <a:lnTo>
                  <a:pt x="95" y="31"/>
                </a:lnTo>
                <a:cubicBezTo>
                  <a:pt x="96" y="31"/>
                  <a:pt x="97" y="29"/>
                  <a:pt x="97" y="27"/>
                </a:cubicBezTo>
                <a:cubicBezTo>
                  <a:pt x="97" y="25"/>
                  <a:pt x="96" y="24"/>
                  <a:pt x="94" y="24"/>
                </a:cubicBezTo>
                <a:lnTo>
                  <a:pt x="73" y="24"/>
                </a:lnTo>
                <a:cubicBezTo>
                  <a:pt x="70" y="24"/>
                  <a:pt x="62" y="20"/>
                  <a:pt x="62" y="13"/>
                </a:cubicBezTo>
                <a:cubicBezTo>
                  <a:pt x="62" y="3"/>
                  <a:pt x="69" y="1"/>
                  <a:pt x="72" y="1"/>
                </a:cubicBezTo>
                <a:lnTo>
                  <a:pt x="132" y="1"/>
                </a:lnTo>
                <a:lnTo>
                  <a:pt x="132" y="9"/>
                </a:lnTo>
                <a:lnTo>
                  <a:pt x="117" y="9"/>
                </a:lnTo>
                <a:lnTo>
                  <a:pt x="117" y="38"/>
                </a:lnTo>
                <a:lnTo>
                  <a:pt x="110" y="38"/>
                </a:lnTo>
                <a:lnTo>
                  <a:pt x="110" y="9"/>
                </a:lnTo>
                <a:lnTo>
                  <a:pt x="73" y="9"/>
                </a:lnTo>
                <a:cubicBezTo>
                  <a:pt x="70" y="9"/>
                  <a:pt x="67" y="15"/>
                  <a:pt x="73" y="16"/>
                </a:cubicBezTo>
                <a:lnTo>
                  <a:pt x="96" y="16"/>
                </a:lnTo>
                <a:cubicBezTo>
                  <a:pt x="99" y="16"/>
                  <a:pt x="105" y="19"/>
                  <a:pt x="105" y="27"/>
                </a:cubicBezTo>
                <a:cubicBezTo>
                  <a:pt x="105" y="35"/>
                  <a:pt x="100" y="38"/>
                  <a:pt x="96" y="38"/>
                </a:cubicBezTo>
                <a:lnTo>
                  <a:pt x="62" y="38"/>
                </a:lnTo>
                <a:cubicBezTo>
                  <a:pt x="57" y="38"/>
                  <a:pt x="55" y="37"/>
                  <a:pt x="53" y="35"/>
                </a:cubicBezTo>
                <a:cubicBezTo>
                  <a:pt x="51" y="33"/>
                  <a:pt x="51" y="32"/>
                  <a:pt x="50" y="28"/>
                </a:cubicBezTo>
                <a:lnTo>
                  <a:pt x="50" y="1"/>
                </a:lnTo>
                <a:moveTo>
                  <a:pt x="138" y="1"/>
                </a:moveTo>
                <a:lnTo>
                  <a:pt x="138" y="9"/>
                </a:lnTo>
                <a:lnTo>
                  <a:pt x="913" y="9"/>
                </a:lnTo>
                <a:lnTo>
                  <a:pt x="913" y="1"/>
                </a:lnTo>
                <a:lnTo>
                  <a:pt x="138" y="1"/>
                </a:lnTo>
              </a:path>
            </a:pathLst>
          </a:custGeom>
          <a:solidFill>
            <a:srgbClr val="00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1749586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3600" kern="1200">
          <a:solidFill>
            <a:srgbClr val="0000FF"/>
          </a:solidFill>
          <a:latin typeface="Avenir Book"/>
          <a:ea typeface="+mj-ea"/>
          <a:cs typeface="Avenir Boo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png"/><Relationship Id="rId5" Type="http://schemas.openxmlformats.org/officeDocument/2006/relationships/image" Target="../media/image25.jp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eg"/><Relationship Id="rId5" Type="http://schemas.microsoft.com/office/2007/relationships/hdphoto" Target="../media/hdphoto1.wdp"/><Relationship Id="rId6"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5" Type="http://schemas.openxmlformats.org/officeDocument/2006/relationships/image" Target="../media/image63.png"/><Relationship Id="rId6" Type="http://schemas.openxmlformats.org/officeDocument/2006/relationships/image" Target="../media/image64.jpeg"/><Relationship Id="rId7"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4" Type="http://schemas.openxmlformats.org/officeDocument/2006/relationships/image" Target="../media/image14.svg"/><Relationship Id="rId5" Type="http://schemas.openxmlformats.org/officeDocument/2006/relationships/image" Target="../media/image67.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6.gif"/></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9.jpe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5.png"/><Relationship Id="rId1" Type="http://schemas.microsoft.com/office/2007/relationships/media" Target="../media/media1.mov"/><Relationship Id="rId2" Type="http://schemas.openxmlformats.org/officeDocument/2006/relationships/video" Target="../media/media1.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34345" y="5394477"/>
            <a:ext cx="5396429" cy="1022347"/>
          </a:xfrm>
          <a:prstGeom prst="rect">
            <a:avLst/>
          </a:prstGeom>
        </p:spPr>
      </p:pic>
      <p:sp>
        <p:nvSpPr>
          <p:cNvPr id="6" name="Rectangle 5"/>
          <p:cNvSpPr/>
          <p:nvPr/>
        </p:nvSpPr>
        <p:spPr>
          <a:xfrm>
            <a:off x="0" y="-41749"/>
            <a:ext cx="9144000" cy="19308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1"/>
          <p:cNvSpPr>
            <a:spLocks noGrp="1"/>
          </p:cNvSpPr>
          <p:nvPr>
            <p:ph type="ctrTitle"/>
          </p:nvPr>
        </p:nvSpPr>
        <p:spPr>
          <a:xfrm>
            <a:off x="484087" y="-297906"/>
            <a:ext cx="7772400" cy="2186970"/>
          </a:xfrm>
        </p:spPr>
        <p:txBody>
          <a:bodyPr>
            <a:noAutofit/>
          </a:bodyPr>
          <a:lstStyle/>
          <a:p>
            <a:r>
              <a:rPr lang="en-US" sz="3600" dirty="0" smtClean="0"/>
              <a:t>Tiny Rainbow Lasers</a:t>
            </a:r>
            <a:br>
              <a:rPr lang="en-US" sz="3600" dirty="0" smtClean="0"/>
            </a:br>
            <a:r>
              <a:rPr lang="en-US" sz="2800" dirty="0" smtClean="0"/>
              <a:t>how photonic-chip supercontinuum generation is making optical frequency combs </a:t>
            </a:r>
            <a:br>
              <a:rPr lang="en-US" sz="2800" dirty="0" smtClean="0"/>
            </a:br>
            <a:r>
              <a:rPr lang="en-US" sz="2800" dirty="0" smtClean="0"/>
              <a:t>smaller, faster, and better</a:t>
            </a:r>
            <a:endParaRPr lang="en-US" sz="3600" dirty="0">
              <a:solidFill>
                <a:srgbClr val="0000FF"/>
              </a:solidFill>
            </a:endParaRPr>
          </a:p>
        </p:txBody>
      </p:sp>
      <p:sp>
        <p:nvSpPr>
          <p:cNvPr id="3" name="Subtitle 2"/>
          <p:cNvSpPr>
            <a:spLocks noGrp="1"/>
          </p:cNvSpPr>
          <p:nvPr>
            <p:ph type="subTitle" idx="1"/>
          </p:nvPr>
        </p:nvSpPr>
        <p:spPr>
          <a:xfrm>
            <a:off x="419617" y="1884363"/>
            <a:ext cx="8447957" cy="3265730"/>
          </a:xfrm>
        </p:spPr>
        <p:txBody>
          <a:bodyPr>
            <a:noAutofit/>
          </a:bodyPr>
          <a:lstStyle/>
          <a:p>
            <a:pPr>
              <a:spcBef>
                <a:spcPts val="0"/>
              </a:spcBef>
              <a:spcAft>
                <a:spcPts val="800"/>
              </a:spcAft>
            </a:pPr>
            <a:r>
              <a:rPr lang="en-US" sz="1600" dirty="0" smtClean="0">
                <a:solidFill>
                  <a:srgbClr val="0000FF"/>
                </a:solidFill>
                <a:latin typeface="Avenir Heavy"/>
                <a:cs typeface="Avenir Heavy"/>
              </a:rPr>
              <a:t>Dan Hickstein</a:t>
            </a:r>
            <a:r>
              <a:rPr lang="en-US" sz="1600" dirty="0" smtClean="0">
                <a:solidFill>
                  <a:srgbClr val="0000FF"/>
                </a:solidFill>
              </a:rPr>
              <a:t>, David Carlson</a:t>
            </a:r>
            <a:r>
              <a:rPr lang="en-US" sz="1600" dirty="0" smtClean="0">
                <a:solidFill>
                  <a:srgbClr val="0000FF"/>
                </a:solidFill>
              </a:rPr>
              <a:t>, </a:t>
            </a:r>
            <a:r>
              <a:rPr lang="en-US" sz="1600" dirty="0" err="1" smtClean="0">
                <a:solidFill>
                  <a:srgbClr val="0000FF"/>
                </a:solidFill>
              </a:rPr>
              <a:t>Abijith</a:t>
            </a:r>
            <a:r>
              <a:rPr lang="en-US" sz="1600" dirty="0" smtClean="0">
                <a:solidFill>
                  <a:srgbClr val="0000FF"/>
                </a:solidFill>
              </a:rPr>
              <a:t> </a:t>
            </a:r>
            <a:r>
              <a:rPr lang="en-US" sz="1600" dirty="0" err="1" smtClean="0">
                <a:solidFill>
                  <a:srgbClr val="0000FF"/>
                </a:solidFill>
              </a:rPr>
              <a:t>Kowligy</a:t>
            </a:r>
            <a:r>
              <a:rPr lang="en-US" sz="1600" dirty="0" smtClean="0">
                <a:solidFill>
                  <a:srgbClr val="0000FF"/>
                </a:solidFill>
              </a:rPr>
              <a:t>, </a:t>
            </a:r>
            <a:r>
              <a:rPr lang="en-US" sz="1600" dirty="0">
                <a:solidFill>
                  <a:srgbClr val="0000FF"/>
                </a:solidFill>
              </a:rPr>
              <a:t>Alex Lind</a:t>
            </a:r>
            <a:r>
              <a:rPr lang="en-US" sz="1600" dirty="0" smtClean="0">
                <a:solidFill>
                  <a:srgbClr val="0000FF"/>
                </a:solidFill>
              </a:rPr>
              <a:t>, Connor</a:t>
            </a:r>
            <a:r>
              <a:rPr lang="en-US" sz="1600" dirty="0">
                <a:solidFill>
                  <a:srgbClr val="0000FF"/>
                </a:solidFill>
              </a:rPr>
              <a:t> Frederick</a:t>
            </a:r>
            <a:r>
              <a:rPr lang="en-US" sz="1600" dirty="0" smtClean="0">
                <a:solidFill>
                  <a:srgbClr val="0000FF"/>
                </a:solidFill>
              </a:rPr>
              <a:t>, Henry </a:t>
            </a:r>
            <a:r>
              <a:rPr lang="en-US" sz="1600" dirty="0" err="1" smtClean="0">
                <a:solidFill>
                  <a:srgbClr val="0000FF"/>
                </a:solidFill>
              </a:rPr>
              <a:t>Timmers</a:t>
            </a:r>
            <a:r>
              <a:rPr lang="en-US" sz="1600" dirty="0" smtClean="0">
                <a:solidFill>
                  <a:srgbClr val="0000FF"/>
                </a:solidFill>
              </a:rPr>
              <a:t>, </a:t>
            </a:r>
            <a:r>
              <a:rPr lang="en-US" sz="1600" dirty="0" smtClean="0">
                <a:solidFill>
                  <a:srgbClr val="0000FF"/>
                </a:solidFill>
              </a:rPr>
              <a:t>Wei Zhang, A.J. Metcalf, Holly </a:t>
            </a:r>
            <a:r>
              <a:rPr lang="en-US" sz="1600" dirty="0" smtClean="0">
                <a:solidFill>
                  <a:srgbClr val="0000FF"/>
                </a:solidFill>
              </a:rPr>
              <a:t>Leopardi, </a:t>
            </a:r>
            <a:r>
              <a:rPr lang="en-US" sz="1600" dirty="0" smtClean="0">
                <a:solidFill>
                  <a:srgbClr val="0000FF"/>
                </a:solidFill>
              </a:rPr>
              <a:t>Judith Olson, Rich Fox, Tara</a:t>
            </a:r>
            <a:r>
              <a:rPr lang="en-US" sz="1600" dirty="0" smtClean="0">
                <a:solidFill>
                  <a:srgbClr val="0000FF"/>
                </a:solidFill>
              </a:rPr>
              <a:t> Fortier, Frank Quinlan</a:t>
            </a:r>
            <a:r>
              <a:rPr lang="en-US" sz="1600" dirty="0" smtClean="0">
                <a:solidFill>
                  <a:srgbClr val="0000FF"/>
                </a:solidFill>
              </a:rPr>
              <a:t>, </a:t>
            </a:r>
            <a:r>
              <a:rPr lang="en-US" sz="1600" dirty="0" smtClean="0">
                <a:solidFill>
                  <a:srgbClr val="0000FF"/>
                </a:solidFill>
              </a:rPr>
              <a:t>Daniel Cole, Jordan Stone, Travis </a:t>
            </a:r>
            <a:r>
              <a:rPr lang="en-US" sz="1600" dirty="0" err="1" smtClean="0">
                <a:solidFill>
                  <a:srgbClr val="0000FF"/>
                </a:solidFill>
              </a:rPr>
              <a:t>Briles</a:t>
            </a:r>
            <a:r>
              <a:rPr lang="en-US" sz="1600" dirty="0" smtClean="0">
                <a:solidFill>
                  <a:srgbClr val="0000FF"/>
                </a:solidFill>
              </a:rPr>
              <a:t>, Erin </a:t>
            </a:r>
            <a:r>
              <a:rPr lang="en-US" sz="1600" dirty="0" smtClean="0">
                <a:solidFill>
                  <a:srgbClr val="0000FF"/>
                </a:solidFill>
              </a:rPr>
              <a:t>Lamb, </a:t>
            </a:r>
            <a:r>
              <a:rPr lang="en-US" sz="1600" dirty="0" smtClean="0">
                <a:solidFill>
                  <a:srgbClr val="0000FF"/>
                </a:solidFill>
              </a:rPr>
              <a:t/>
            </a:r>
            <a:br>
              <a:rPr lang="en-US" sz="1600" dirty="0" smtClean="0">
                <a:solidFill>
                  <a:srgbClr val="0000FF"/>
                </a:solidFill>
              </a:rPr>
            </a:br>
            <a:r>
              <a:rPr lang="en-US" sz="1600" dirty="0" smtClean="0">
                <a:solidFill>
                  <a:srgbClr val="0000FF"/>
                </a:solidFill>
              </a:rPr>
              <a:t>Scott</a:t>
            </a:r>
            <a:r>
              <a:rPr lang="en-US" sz="1600" dirty="0" smtClean="0">
                <a:solidFill>
                  <a:srgbClr val="0000FF"/>
                </a:solidFill>
              </a:rPr>
              <a:t> Diddams, </a:t>
            </a:r>
            <a:r>
              <a:rPr lang="en-US" sz="1600" dirty="0" smtClean="0">
                <a:solidFill>
                  <a:srgbClr val="0000FF"/>
                </a:solidFill>
              </a:rPr>
              <a:t>Scott Papp</a:t>
            </a:r>
            <a:r>
              <a:rPr lang="en-US" sz="1600" dirty="0" smtClean="0">
                <a:solidFill>
                  <a:srgbClr val="0000FF"/>
                </a:solidFill>
              </a:rPr>
              <a:t/>
            </a:r>
            <a:br>
              <a:rPr lang="en-US" sz="1600" dirty="0" smtClean="0">
                <a:solidFill>
                  <a:srgbClr val="0000FF"/>
                </a:solidFill>
              </a:rPr>
            </a:br>
            <a:r>
              <a:rPr lang="en-US" sz="1600" dirty="0" smtClean="0"/>
              <a:t>NIST </a:t>
            </a:r>
            <a:r>
              <a:rPr lang="en-US" sz="1600" dirty="0" smtClean="0"/>
              <a:t>–</a:t>
            </a:r>
            <a:r>
              <a:rPr lang="en-US" sz="1600" dirty="0"/>
              <a:t> </a:t>
            </a:r>
            <a:r>
              <a:rPr lang="en-US" sz="1600" dirty="0" smtClean="0"/>
              <a:t>Time </a:t>
            </a:r>
            <a:r>
              <a:rPr lang="en-US" sz="1600" dirty="0" smtClean="0"/>
              <a:t>and Frequency Division, Boulder, Colorado</a:t>
            </a:r>
            <a:endParaRPr lang="en-US" sz="1400" dirty="0"/>
          </a:p>
          <a:p>
            <a:pPr>
              <a:spcBef>
                <a:spcPts val="0"/>
              </a:spcBef>
              <a:spcAft>
                <a:spcPts val="800"/>
              </a:spcAft>
            </a:pPr>
            <a:r>
              <a:rPr lang="en-US" sz="1600" dirty="0" smtClean="0">
                <a:solidFill>
                  <a:srgbClr val="0000FF"/>
                </a:solidFill>
              </a:rPr>
              <a:t>Ian </a:t>
            </a:r>
            <a:r>
              <a:rPr lang="en-US" sz="1600" dirty="0" err="1" smtClean="0">
                <a:solidFill>
                  <a:srgbClr val="0000FF"/>
                </a:solidFill>
              </a:rPr>
              <a:t>Coddington</a:t>
            </a:r>
            <a:r>
              <a:rPr lang="en-US" sz="1600" dirty="0" smtClean="0">
                <a:solidFill>
                  <a:srgbClr val="0000FF"/>
                </a:solidFill>
              </a:rPr>
              <a:t>, </a:t>
            </a:r>
            <a:r>
              <a:rPr lang="en-US" sz="1600" dirty="0" smtClean="0">
                <a:solidFill>
                  <a:srgbClr val="0000FF"/>
                </a:solidFill>
              </a:rPr>
              <a:t>Edgar Perez, </a:t>
            </a:r>
            <a:r>
              <a:rPr lang="en-US" sz="1600" dirty="0" err="1" smtClean="0">
                <a:solidFill>
                  <a:srgbClr val="0000FF"/>
                </a:solidFill>
              </a:rPr>
              <a:t>Nima</a:t>
            </a:r>
            <a:r>
              <a:rPr lang="en-US" sz="1600" dirty="0" smtClean="0">
                <a:solidFill>
                  <a:srgbClr val="0000FF"/>
                </a:solidFill>
              </a:rPr>
              <a:t> </a:t>
            </a:r>
            <a:r>
              <a:rPr lang="en-US" sz="1600" dirty="0">
                <a:solidFill>
                  <a:srgbClr val="0000FF"/>
                </a:solidFill>
              </a:rPr>
              <a:t>Nader, </a:t>
            </a:r>
            <a:r>
              <a:rPr lang="en-US" sz="1600" dirty="0" smtClean="0">
                <a:solidFill>
                  <a:srgbClr val="0000FF"/>
                </a:solidFill>
              </a:rPr>
              <a:t>Jeff Chiles, Gabriel </a:t>
            </a:r>
            <a:r>
              <a:rPr lang="en-US" sz="1600" dirty="0" err="1">
                <a:solidFill>
                  <a:srgbClr val="0000FF"/>
                </a:solidFill>
              </a:rPr>
              <a:t>Ycas</a:t>
            </a:r>
            <a:r>
              <a:rPr lang="en-US" sz="1600" dirty="0" smtClean="0">
                <a:solidFill>
                  <a:srgbClr val="0000FF"/>
                </a:solidFill>
              </a:rPr>
              <a:t>, </a:t>
            </a:r>
            <a:r>
              <a:rPr lang="en-US" sz="1600" dirty="0" smtClean="0">
                <a:solidFill>
                  <a:srgbClr val="0000FF"/>
                </a:solidFill>
              </a:rPr>
              <a:t>Esther </a:t>
            </a:r>
            <a:r>
              <a:rPr lang="en-US" sz="1600" dirty="0" smtClean="0">
                <a:solidFill>
                  <a:srgbClr val="0000FF"/>
                </a:solidFill>
              </a:rPr>
              <a:t>Baumann, </a:t>
            </a:r>
            <a:r>
              <a:rPr lang="en-US" sz="1600" dirty="0" err="1" smtClean="0">
                <a:solidFill>
                  <a:srgbClr val="0000FF"/>
                </a:solidFill>
              </a:rPr>
              <a:t>Paritosh</a:t>
            </a:r>
            <a:r>
              <a:rPr lang="en-US" sz="1600" dirty="0" smtClean="0">
                <a:solidFill>
                  <a:srgbClr val="0000FF"/>
                </a:solidFill>
              </a:rPr>
              <a:t> </a:t>
            </a:r>
            <a:r>
              <a:rPr lang="en-US" sz="1600" dirty="0" err="1" smtClean="0">
                <a:solidFill>
                  <a:srgbClr val="0000FF"/>
                </a:solidFill>
              </a:rPr>
              <a:t>Manurkar</a:t>
            </a:r>
            <a:r>
              <a:rPr lang="en-US" sz="1600" dirty="0" smtClean="0">
                <a:solidFill>
                  <a:srgbClr val="0000FF"/>
                </a:solidFill>
              </a:rPr>
              <a:t>, Stefan </a:t>
            </a:r>
            <a:r>
              <a:rPr lang="en-US" sz="1600" dirty="0" err="1" smtClean="0">
                <a:solidFill>
                  <a:srgbClr val="0000FF"/>
                </a:solidFill>
              </a:rPr>
              <a:t>Droste</a:t>
            </a:r>
            <a:r>
              <a:rPr lang="en-US" sz="1600" dirty="0" smtClean="0">
                <a:solidFill>
                  <a:srgbClr val="0000FF"/>
                </a:solidFill>
              </a:rPr>
              <a:t>, Nathan Newbury  </a:t>
            </a:r>
            <a:br>
              <a:rPr lang="en-US" sz="1600" dirty="0" smtClean="0">
                <a:solidFill>
                  <a:srgbClr val="0000FF"/>
                </a:solidFill>
              </a:rPr>
            </a:br>
            <a:r>
              <a:rPr lang="en-US" sz="1400" dirty="0" smtClean="0"/>
              <a:t>NIST </a:t>
            </a:r>
            <a:r>
              <a:rPr lang="en-US" sz="1400" dirty="0"/>
              <a:t>– </a:t>
            </a:r>
            <a:r>
              <a:rPr lang="en-US" sz="1400" dirty="0" smtClean="0"/>
              <a:t>Applied Physics Division, Boulder, Colorado</a:t>
            </a:r>
          </a:p>
          <a:p>
            <a:pPr>
              <a:spcBef>
                <a:spcPts val="0"/>
              </a:spcBef>
              <a:spcAft>
                <a:spcPts val="800"/>
              </a:spcAft>
            </a:pPr>
            <a:r>
              <a:rPr lang="en-US" sz="1600" dirty="0" err="1" smtClean="0">
                <a:solidFill>
                  <a:srgbClr val="0000FF"/>
                </a:solidFill>
              </a:rPr>
              <a:t>Kartik</a:t>
            </a:r>
            <a:r>
              <a:rPr lang="en-US" sz="1600" dirty="0" smtClean="0">
                <a:solidFill>
                  <a:srgbClr val="0000FF"/>
                </a:solidFill>
              </a:rPr>
              <a:t> </a:t>
            </a:r>
            <a:r>
              <a:rPr lang="en-US" sz="1600" dirty="0" err="1" smtClean="0">
                <a:solidFill>
                  <a:srgbClr val="0000FF"/>
                </a:solidFill>
              </a:rPr>
              <a:t>Srinivasan</a:t>
            </a:r>
            <a:r>
              <a:rPr lang="en-US" sz="1600" dirty="0" smtClean="0">
                <a:solidFill>
                  <a:srgbClr val="0000FF"/>
                </a:solidFill>
              </a:rPr>
              <a:t>, Qing Li, </a:t>
            </a:r>
            <a:r>
              <a:rPr lang="en-US" sz="1600" dirty="0" err="1" smtClean="0">
                <a:solidFill>
                  <a:srgbClr val="0000FF"/>
                </a:solidFill>
              </a:rPr>
              <a:t>Daron</a:t>
            </a:r>
            <a:r>
              <a:rPr lang="en-US" sz="1600" dirty="0" smtClean="0">
                <a:solidFill>
                  <a:srgbClr val="0000FF"/>
                </a:solidFill>
              </a:rPr>
              <a:t> </a:t>
            </a:r>
            <a:r>
              <a:rPr lang="en-US" sz="1600" dirty="0" err="1" smtClean="0">
                <a:solidFill>
                  <a:srgbClr val="0000FF"/>
                </a:solidFill>
              </a:rPr>
              <a:t>Westly</a:t>
            </a:r>
            <a:r>
              <a:rPr lang="en-US" sz="1600" dirty="0" smtClean="0">
                <a:solidFill>
                  <a:srgbClr val="0000FF"/>
                </a:solidFill>
              </a:rPr>
              <a:t>  </a:t>
            </a:r>
            <a:br>
              <a:rPr lang="en-US" sz="1600" dirty="0" smtClean="0">
                <a:solidFill>
                  <a:srgbClr val="0000FF"/>
                </a:solidFill>
              </a:rPr>
            </a:br>
            <a:r>
              <a:rPr lang="en-US" sz="1400" dirty="0" smtClean="0"/>
              <a:t>NIST – Center </a:t>
            </a:r>
            <a:r>
              <a:rPr lang="en-US" sz="1400" dirty="0"/>
              <a:t>for Nanoscale Science and Technology</a:t>
            </a:r>
            <a:r>
              <a:rPr lang="en-US" sz="1400" dirty="0" smtClean="0"/>
              <a:t>, </a:t>
            </a:r>
            <a:r>
              <a:rPr lang="en-US" sz="1400" dirty="0"/>
              <a:t>Gaithersburg, </a:t>
            </a:r>
            <a:r>
              <a:rPr lang="en-US" sz="1400" dirty="0" smtClean="0"/>
              <a:t>Maryland </a:t>
            </a:r>
          </a:p>
          <a:p>
            <a:pPr>
              <a:spcBef>
                <a:spcPts val="0"/>
              </a:spcBef>
              <a:spcAft>
                <a:spcPts val="800"/>
              </a:spcAft>
            </a:pPr>
            <a:r>
              <a:rPr lang="en-US" sz="1600" dirty="0" err="1" smtClean="0">
                <a:solidFill>
                  <a:srgbClr val="0000FF"/>
                </a:solidFill>
              </a:rPr>
              <a:t>Hojoong</a:t>
            </a:r>
            <a:r>
              <a:rPr lang="en-US" sz="1600" dirty="0" smtClean="0">
                <a:solidFill>
                  <a:srgbClr val="0000FF"/>
                </a:solidFill>
              </a:rPr>
              <a:t> Jung and Hong </a:t>
            </a:r>
            <a:r>
              <a:rPr lang="en-US" sz="1600" dirty="0" smtClean="0">
                <a:solidFill>
                  <a:srgbClr val="0000FF"/>
                </a:solidFill>
              </a:rPr>
              <a:t>Tang</a:t>
            </a:r>
            <a:br>
              <a:rPr lang="en-US" sz="1600" dirty="0" smtClean="0">
                <a:solidFill>
                  <a:srgbClr val="0000FF"/>
                </a:solidFill>
              </a:rPr>
            </a:br>
            <a:r>
              <a:rPr lang="en-US" sz="1400" dirty="0" smtClean="0"/>
              <a:t>Yale University – Department of Electrical Engineering New Haven, Connecticut</a:t>
            </a:r>
            <a:endParaRPr lang="en-US" sz="1400" dirty="0"/>
          </a:p>
          <a:p>
            <a:pPr>
              <a:spcBef>
                <a:spcPts val="0"/>
              </a:spcBef>
              <a:spcAft>
                <a:spcPts val="800"/>
              </a:spcAft>
            </a:pPr>
            <a:endParaRPr lang="en-US" sz="1400" dirty="0" smtClean="0"/>
          </a:p>
        </p:txBody>
      </p:sp>
      <p:sp>
        <p:nvSpPr>
          <p:cNvPr id="5" name="Slide Number Placeholder 4"/>
          <p:cNvSpPr>
            <a:spLocks noGrp="1"/>
          </p:cNvSpPr>
          <p:nvPr>
            <p:ph type="sldNum" sz="quarter" idx="12"/>
          </p:nvPr>
        </p:nvSpPr>
        <p:spPr/>
        <p:txBody>
          <a:bodyPr/>
          <a:lstStyle/>
          <a:p>
            <a:fld id="{25AB040B-060E-F94F-A4A9-51C7CC811EAA}" type="slidenum">
              <a:rPr lang="en-US" smtClean="0"/>
              <a:t>1</a:t>
            </a:fld>
            <a:endParaRPr lang="en-US"/>
          </a:p>
        </p:txBody>
      </p:sp>
    </p:spTree>
    <p:extLst>
      <p:ext uri="{BB962C8B-B14F-4D97-AF65-F5344CB8AC3E}">
        <p14:creationId xmlns:p14="http://schemas.microsoft.com/office/powerpoint/2010/main" val="324644939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244685" y="764377"/>
            <a:ext cx="3357982" cy="2518487"/>
          </a:xfrm>
          <a:prstGeom prst="rect">
            <a:avLst/>
          </a:prstGeom>
        </p:spPr>
      </p:pic>
      <p:sp>
        <p:nvSpPr>
          <p:cNvPr id="2" name="Title 1"/>
          <p:cNvSpPr>
            <a:spLocks noGrp="1"/>
          </p:cNvSpPr>
          <p:nvPr>
            <p:ph type="title"/>
          </p:nvPr>
        </p:nvSpPr>
        <p:spPr/>
        <p:txBody>
          <a:bodyPr/>
          <a:lstStyle/>
          <a:p>
            <a:r>
              <a:rPr lang="en-US" dirty="0" smtClean="0"/>
              <a:t>Applications of frequency combs</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10</a:t>
            </a:fld>
            <a:endParaRPr lang="en-US"/>
          </a:p>
        </p:txBody>
      </p:sp>
      <p:grpSp>
        <p:nvGrpSpPr>
          <p:cNvPr id="10" name="Group 9"/>
          <p:cNvGrpSpPr/>
          <p:nvPr/>
        </p:nvGrpSpPr>
        <p:grpSpPr>
          <a:xfrm>
            <a:off x="4394159" y="1123457"/>
            <a:ext cx="4459564" cy="2711331"/>
            <a:chOff x="777412" y="1383835"/>
            <a:chExt cx="7629455" cy="4788365"/>
          </a:xfrm>
        </p:grpSpPr>
        <p:pic>
          <p:nvPicPr>
            <p:cNvPr id="5" name="Content Placeholder 4" descr="RV_DetectionSketch.png"/>
            <p:cNvPicPr>
              <a:picLocks noChangeAspect="1"/>
            </p:cNvPicPr>
            <p:nvPr/>
          </p:nvPicPr>
          <p:blipFill>
            <a:blip r:embed="rId4" cstate="print"/>
            <a:stretch>
              <a:fillRect/>
            </a:stretch>
          </p:blipFill>
          <p:spPr>
            <a:xfrm>
              <a:off x="1194331" y="1600200"/>
              <a:ext cx="7212536" cy="4572000"/>
            </a:xfrm>
            <a:prstGeom prst="rect">
              <a:avLst/>
            </a:prstGeom>
          </p:spPr>
        </p:pic>
        <p:sp>
          <p:nvSpPr>
            <p:cNvPr id="6" name="TextBox 5"/>
            <p:cNvSpPr txBox="1"/>
            <p:nvPr/>
          </p:nvSpPr>
          <p:spPr>
            <a:xfrm>
              <a:off x="777412" y="3355615"/>
              <a:ext cx="1117019" cy="612410"/>
            </a:xfrm>
            <a:prstGeom prst="rect">
              <a:avLst/>
            </a:prstGeom>
            <a:noFill/>
          </p:spPr>
          <p:txBody>
            <a:bodyPr vert="horz" wrap="none" rtlCol="0" anchor="ctr">
              <a:noAutofit/>
            </a:bodyPr>
            <a:lstStyle/>
            <a:p>
              <a:pPr defTabSz="914400">
                <a:spcBef>
                  <a:spcPct val="0"/>
                </a:spcBef>
              </a:pPr>
              <a:r>
                <a:rPr lang="en-US" sz="2400" spc="-100" dirty="0" smtClean="0">
                  <a:solidFill>
                    <a:srgbClr val="020D16"/>
                  </a:solidFill>
                  <a:latin typeface="+mj-lt"/>
                </a:rPr>
                <a:t>Star</a:t>
              </a:r>
            </a:p>
          </p:txBody>
        </p:sp>
        <p:sp>
          <p:nvSpPr>
            <p:cNvPr id="7" name="TextBox 6"/>
            <p:cNvSpPr txBox="1"/>
            <p:nvPr/>
          </p:nvSpPr>
          <p:spPr>
            <a:xfrm>
              <a:off x="5984997" y="1383835"/>
              <a:ext cx="742082" cy="681535"/>
            </a:xfrm>
            <a:prstGeom prst="rect">
              <a:avLst/>
            </a:prstGeom>
            <a:noFill/>
          </p:spPr>
          <p:txBody>
            <a:bodyPr vert="horz" wrap="none" rtlCol="0" anchor="ctr">
              <a:noAutofit/>
            </a:bodyPr>
            <a:lstStyle/>
            <a:p>
              <a:pPr defTabSz="914400">
                <a:spcBef>
                  <a:spcPct val="0"/>
                </a:spcBef>
              </a:pPr>
              <a:r>
                <a:rPr lang="en-US" sz="2400" spc="-100" dirty="0" smtClean="0">
                  <a:solidFill>
                    <a:srgbClr val="020D16"/>
                  </a:solidFill>
                  <a:latin typeface="+mj-lt"/>
                </a:rPr>
                <a:t>Planet</a:t>
              </a:r>
            </a:p>
          </p:txBody>
        </p:sp>
        <p:cxnSp>
          <p:nvCxnSpPr>
            <p:cNvPr id="8" name="Straight Arrow Connector 7"/>
            <p:cNvCxnSpPr/>
            <p:nvPr/>
          </p:nvCxnSpPr>
          <p:spPr>
            <a:xfrm flipV="1">
              <a:off x="1751517" y="2898121"/>
              <a:ext cx="446743" cy="555469"/>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4745443" y="1830727"/>
              <a:ext cx="1239554" cy="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grpSp>
      <p:sp>
        <p:nvSpPr>
          <p:cNvPr id="27" name="TextBox 26"/>
          <p:cNvSpPr txBox="1"/>
          <p:nvPr/>
        </p:nvSpPr>
        <p:spPr>
          <a:xfrm>
            <a:off x="4394159" y="733203"/>
            <a:ext cx="4265561" cy="400110"/>
          </a:xfrm>
          <a:prstGeom prst="rect">
            <a:avLst/>
          </a:prstGeom>
          <a:noFill/>
        </p:spPr>
        <p:txBody>
          <a:bodyPr wrap="none" rtlCol="0">
            <a:spAutoFit/>
          </a:bodyPr>
          <a:lstStyle/>
          <a:p>
            <a:r>
              <a:rPr lang="en-US" sz="2000" dirty="0" smtClean="0"/>
              <a:t>Calibrating astronomical spectrographs</a:t>
            </a:r>
            <a:endParaRPr lang="en-US" sz="2000" dirty="0"/>
          </a:p>
        </p:txBody>
      </p:sp>
      <p:grpSp>
        <p:nvGrpSpPr>
          <p:cNvPr id="32" name="Group 31"/>
          <p:cNvGrpSpPr/>
          <p:nvPr/>
        </p:nvGrpSpPr>
        <p:grpSpPr>
          <a:xfrm>
            <a:off x="244685" y="3392625"/>
            <a:ext cx="3357982" cy="2884759"/>
            <a:chOff x="830916" y="3833295"/>
            <a:chExt cx="2753762" cy="2365689"/>
          </a:xfrm>
        </p:grpSpPr>
        <p:pic>
          <p:nvPicPr>
            <p:cNvPr id="29" name="Picture 28"/>
            <p:cNvPicPr>
              <a:picLocks noChangeAspect="1"/>
            </p:cNvPicPr>
            <p:nvPr/>
          </p:nvPicPr>
          <p:blipFill>
            <a:blip r:embed="rId5"/>
            <a:stretch>
              <a:fillRect/>
            </a:stretch>
          </p:blipFill>
          <p:spPr>
            <a:xfrm>
              <a:off x="830916" y="3833295"/>
              <a:ext cx="2753762" cy="2365689"/>
            </a:xfrm>
            <a:prstGeom prst="rect">
              <a:avLst/>
            </a:prstGeom>
          </p:spPr>
        </p:pic>
        <p:sp>
          <p:nvSpPr>
            <p:cNvPr id="30" name="TextBox 29"/>
            <p:cNvSpPr txBox="1"/>
            <p:nvPr/>
          </p:nvSpPr>
          <p:spPr>
            <a:xfrm>
              <a:off x="1019048" y="3890859"/>
              <a:ext cx="2303974" cy="369332"/>
            </a:xfrm>
            <a:prstGeom prst="rect">
              <a:avLst/>
            </a:prstGeom>
            <a:noFill/>
          </p:spPr>
          <p:txBody>
            <a:bodyPr wrap="none" rtlCol="0">
              <a:spAutoFit/>
            </a:bodyPr>
            <a:lstStyle/>
            <a:p>
              <a:r>
                <a:rPr lang="en-US" dirty="0" smtClean="0">
                  <a:solidFill>
                    <a:srgbClr val="FFFF00"/>
                  </a:solidFill>
                </a:rPr>
                <a:t>Microwave generation</a:t>
              </a:r>
              <a:endParaRPr lang="en-US" dirty="0">
                <a:solidFill>
                  <a:srgbClr val="FFFF00"/>
                </a:solidFill>
              </a:endParaRPr>
            </a:p>
          </p:txBody>
        </p:sp>
      </p:grpSp>
      <p:grpSp>
        <p:nvGrpSpPr>
          <p:cNvPr id="34" name="Group 33"/>
          <p:cNvGrpSpPr/>
          <p:nvPr/>
        </p:nvGrpSpPr>
        <p:grpSpPr>
          <a:xfrm>
            <a:off x="4787817" y="3834788"/>
            <a:ext cx="3282695" cy="2188833"/>
            <a:chOff x="7576988" y="3509694"/>
            <a:chExt cx="2848934" cy="1888890"/>
          </a:xfrm>
        </p:grpSpPr>
        <p:pic>
          <p:nvPicPr>
            <p:cNvPr id="35" name="Picture 34" descr="HET Dom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76988" y="3527121"/>
              <a:ext cx="2813789" cy="187146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749397" y="3509694"/>
              <a:ext cx="2676525" cy="369332"/>
            </a:xfrm>
            <a:prstGeom prst="rect">
              <a:avLst/>
            </a:prstGeom>
            <a:noFill/>
          </p:spPr>
          <p:txBody>
            <a:bodyPr wrap="square" rtlCol="0">
              <a:spAutoFit/>
            </a:bodyPr>
            <a:lstStyle/>
            <a:p>
              <a:r>
                <a:rPr lang="en-US" dirty="0">
                  <a:solidFill>
                    <a:schemeClr val="bg1"/>
                  </a:solidFill>
                </a:rPr>
                <a:t>Hobby-</a:t>
              </a:r>
              <a:r>
                <a:rPr lang="en-US" dirty="0" err="1">
                  <a:solidFill>
                    <a:schemeClr val="bg1"/>
                  </a:solidFill>
                </a:rPr>
                <a:t>Eberly</a:t>
              </a:r>
              <a:r>
                <a:rPr lang="en-US" dirty="0">
                  <a:solidFill>
                    <a:schemeClr val="bg1"/>
                  </a:solidFill>
                </a:rPr>
                <a:t> Telescope</a:t>
              </a:r>
            </a:p>
          </p:txBody>
        </p:sp>
      </p:grpSp>
      <p:sp>
        <p:nvSpPr>
          <p:cNvPr id="38" name="TextBox 37"/>
          <p:cNvSpPr txBox="1"/>
          <p:nvPr/>
        </p:nvSpPr>
        <p:spPr>
          <a:xfrm>
            <a:off x="474096" y="1313181"/>
            <a:ext cx="2755357" cy="400110"/>
          </a:xfrm>
          <a:prstGeom prst="rect">
            <a:avLst/>
          </a:prstGeom>
          <a:noFill/>
        </p:spPr>
        <p:txBody>
          <a:bodyPr wrap="none" rtlCol="0">
            <a:spAutoFit/>
          </a:bodyPr>
          <a:lstStyle/>
          <a:p>
            <a:r>
              <a:rPr lang="en-US" sz="2000" dirty="0" smtClean="0">
                <a:solidFill>
                  <a:srgbClr val="FFFF00"/>
                </a:solidFill>
              </a:rPr>
              <a:t>Dual-comb spectroscopy </a:t>
            </a:r>
            <a:endParaRPr lang="en-US" sz="2000" dirty="0">
              <a:solidFill>
                <a:srgbClr val="FFFF00"/>
              </a:solidFill>
            </a:endParaRPr>
          </a:p>
        </p:txBody>
      </p:sp>
    </p:spTree>
    <p:extLst>
      <p:ext uri="{BB962C8B-B14F-4D97-AF65-F5344CB8AC3E}">
        <p14:creationId xmlns:p14="http://schemas.microsoft.com/office/powerpoint/2010/main" val="34226636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frequency comb</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11</a:t>
            </a:fld>
            <a:endParaRPr lang="en-US"/>
          </a:p>
        </p:txBody>
      </p:sp>
      <p:pic>
        <p:nvPicPr>
          <p:cNvPr id="6" name="Picture 5" descr="NIST 030206 Tara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77" y="1284510"/>
            <a:ext cx="4636138" cy="46335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5236606" y="1510371"/>
            <a:ext cx="3907394" cy="2061883"/>
          </a:xfrm>
          <a:prstGeom prst="rect">
            <a:avLst/>
          </a:prstGeom>
        </p:spPr>
      </p:pic>
      <p:pic>
        <p:nvPicPr>
          <p:cNvPr id="10" name="Picture 9"/>
          <p:cNvPicPr>
            <a:picLocks noChangeAspect="1"/>
          </p:cNvPicPr>
          <p:nvPr/>
        </p:nvPicPr>
        <p:blipFill>
          <a:blip r:embed="rId5"/>
          <a:stretch>
            <a:fillRect/>
          </a:stretch>
        </p:blipFill>
        <p:spPr>
          <a:xfrm>
            <a:off x="5236660" y="3795059"/>
            <a:ext cx="3488989" cy="2122976"/>
          </a:xfrm>
          <a:prstGeom prst="rect">
            <a:avLst/>
          </a:prstGeom>
        </p:spPr>
      </p:pic>
      <p:sp>
        <p:nvSpPr>
          <p:cNvPr id="12" name="TextBox 11"/>
          <p:cNvSpPr txBox="1"/>
          <p:nvPr/>
        </p:nvSpPr>
        <p:spPr>
          <a:xfrm>
            <a:off x="689817" y="972154"/>
            <a:ext cx="184666" cy="369332"/>
          </a:xfrm>
          <a:prstGeom prst="rect">
            <a:avLst/>
          </a:prstGeom>
          <a:noFill/>
        </p:spPr>
        <p:txBody>
          <a:bodyPr wrap="none" rtlCol="0">
            <a:spAutoFit/>
          </a:bodyPr>
          <a:lstStyle/>
          <a:p>
            <a:endParaRPr lang="en-US" dirty="0"/>
          </a:p>
        </p:txBody>
      </p:sp>
      <p:sp>
        <p:nvSpPr>
          <p:cNvPr id="13" name="TextBox 12"/>
          <p:cNvSpPr txBox="1"/>
          <p:nvPr/>
        </p:nvSpPr>
        <p:spPr>
          <a:xfrm>
            <a:off x="431477" y="1284510"/>
            <a:ext cx="2110561" cy="369332"/>
          </a:xfrm>
          <a:prstGeom prst="rect">
            <a:avLst/>
          </a:prstGeom>
          <a:noFill/>
        </p:spPr>
        <p:txBody>
          <a:bodyPr wrap="none" rtlCol="0">
            <a:spAutoFit/>
          </a:bodyPr>
          <a:lstStyle/>
          <a:p>
            <a:r>
              <a:rPr lang="en-US" dirty="0" smtClean="0">
                <a:solidFill>
                  <a:srgbClr val="FFFF00"/>
                </a:solidFill>
              </a:rPr>
              <a:t>~80 MHz Ti:sapphire</a:t>
            </a:r>
            <a:endParaRPr lang="en-US" dirty="0">
              <a:solidFill>
                <a:srgbClr val="FFFF00"/>
              </a:solidFill>
            </a:endParaRPr>
          </a:p>
        </p:txBody>
      </p:sp>
      <p:sp>
        <p:nvSpPr>
          <p:cNvPr id="14" name="TextBox 13"/>
          <p:cNvSpPr txBox="1"/>
          <p:nvPr/>
        </p:nvSpPr>
        <p:spPr>
          <a:xfrm>
            <a:off x="5422029" y="1019193"/>
            <a:ext cx="3482481" cy="369332"/>
          </a:xfrm>
          <a:prstGeom prst="rect">
            <a:avLst/>
          </a:prstGeom>
          <a:noFill/>
        </p:spPr>
        <p:txBody>
          <a:bodyPr wrap="none" rtlCol="0">
            <a:spAutoFit/>
          </a:bodyPr>
          <a:lstStyle/>
          <a:p>
            <a:r>
              <a:rPr lang="en-US" dirty="0" smtClean="0"/>
              <a:t>Applications that need new combs:</a:t>
            </a:r>
            <a:endParaRPr lang="en-US" dirty="0"/>
          </a:p>
        </p:txBody>
      </p:sp>
    </p:spTree>
    <p:extLst>
      <p:ext uri="{BB962C8B-B14F-4D97-AF65-F5344CB8AC3E}">
        <p14:creationId xmlns:p14="http://schemas.microsoft.com/office/powerpoint/2010/main" val="200306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Next generation frequency combs</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12</a:t>
            </a:fld>
            <a:endParaRPr lang="en-US"/>
          </a:p>
        </p:txBody>
      </p:sp>
      <p:grpSp>
        <p:nvGrpSpPr>
          <p:cNvPr id="5" name="Group 4"/>
          <p:cNvGrpSpPr/>
          <p:nvPr/>
        </p:nvGrpSpPr>
        <p:grpSpPr>
          <a:xfrm>
            <a:off x="733248" y="4361665"/>
            <a:ext cx="1256945" cy="2017036"/>
            <a:chOff x="533400" y="1219200"/>
            <a:chExt cx="2302314" cy="3770689"/>
          </a:xfrm>
          <a:noFill/>
        </p:grpSpPr>
        <p:pic>
          <p:nvPicPr>
            <p:cNvPr id="6" name="Picture 2" descr="H:\Presentations\2012-05-10 CLEO-LaserMachinedCombGenerators\DSC02973.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33400" y="1219200"/>
              <a:ext cx="2302314" cy="3770689"/>
            </a:xfrm>
            <a:prstGeom prst="rect">
              <a:avLst/>
            </a:prstGeom>
            <a:grpFill/>
            <a:extLst/>
          </p:spPr>
        </p:pic>
        <p:sp>
          <p:nvSpPr>
            <p:cNvPr id="7" name="Rectangle 6"/>
            <p:cNvSpPr/>
            <p:nvPr/>
          </p:nvSpPr>
          <p:spPr bwMode="auto">
            <a:xfrm>
              <a:off x="1143000" y="4114798"/>
              <a:ext cx="1143000" cy="645546"/>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Humanst521 BT" pitchFamily="34" charset="0"/>
                <a:cs typeface="Arial" pitchFamily="34" charset="0"/>
              </a:endParaRPr>
            </a:p>
          </p:txBody>
        </p:sp>
        <p:sp>
          <p:nvSpPr>
            <p:cNvPr id="8" name="TextBox 7"/>
            <p:cNvSpPr txBox="1"/>
            <p:nvPr/>
          </p:nvSpPr>
          <p:spPr>
            <a:xfrm>
              <a:off x="1320546" y="4191000"/>
              <a:ext cx="1395272" cy="645546"/>
            </a:xfrm>
            <a:prstGeom prst="rect">
              <a:avLst/>
            </a:prstGeom>
            <a:grp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Humanst521 BT" pitchFamily="34" charset="0"/>
                  <a:cs typeface="Arial" pitchFamily="34" charset="0"/>
                </a:rPr>
                <a:t>2 mm</a:t>
              </a:r>
            </a:p>
          </p:txBody>
        </p:sp>
      </p:grpSp>
      <p:pic>
        <p:nvPicPr>
          <p:cNvPr id="14" name="Picture 13"/>
          <p:cNvPicPr>
            <a:picLocks noChangeAspect="1"/>
          </p:cNvPicPr>
          <p:nvPr/>
        </p:nvPicPr>
        <p:blipFill rotWithShape="1">
          <a:blip r:embed="rId4"/>
          <a:srcRect t="12404" b="26855"/>
          <a:stretch/>
        </p:blipFill>
        <p:spPr>
          <a:xfrm>
            <a:off x="4873988" y="773630"/>
            <a:ext cx="4030521" cy="319835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15429" y="4327709"/>
            <a:ext cx="2710965" cy="2000789"/>
          </a:xfrm>
          <a:prstGeom prst="rect">
            <a:avLst/>
          </a:prstGeom>
          <a:noFill/>
        </p:spPr>
      </p:pic>
      <p:grpSp>
        <p:nvGrpSpPr>
          <p:cNvPr id="22" name="Group 21"/>
          <p:cNvGrpSpPr/>
          <p:nvPr/>
        </p:nvGrpSpPr>
        <p:grpSpPr>
          <a:xfrm>
            <a:off x="464823" y="773630"/>
            <a:ext cx="3470271" cy="3461119"/>
            <a:chOff x="464824" y="790492"/>
            <a:chExt cx="3334586" cy="3325792"/>
          </a:xfrm>
        </p:grpSpPr>
        <p:pic>
          <p:nvPicPr>
            <p:cNvPr id="20" name="Picture 19"/>
            <p:cNvPicPr>
              <a:picLocks noChangeAspect="1"/>
            </p:cNvPicPr>
            <p:nvPr/>
          </p:nvPicPr>
          <p:blipFill>
            <a:blip r:embed="rId6"/>
            <a:stretch>
              <a:fillRect/>
            </a:stretch>
          </p:blipFill>
          <p:spPr>
            <a:xfrm>
              <a:off x="464824" y="790492"/>
              <a:ext cx="3334586" cy="3302000"/>
            </a:xfrm>
            <a:prstGeom prst="rect">
              <a:avLst/>
            </a:prstGeom>
          </p:spPr>
        </p:pic>
        <p:sp>
          <p:nvSpPr>
            <p:cNvPr id="21" name="TextBox 20"/>
            <p:cNvSpPr txBox="1"/>
            <p:nvPr/>
          </p:nvSpPr>
          <p:spPr>
            <a:xfrm>
              <a:off x="595751" y="3716174"/>
              <a:ext cx="3175143" cy="400110"/>
            </a:xfrm>
            <a:prstGeom prst="rect">
              <a:avLst/>
            </a:prstGeom>
            <a:noFill/>
          </p:spPr>
          <p:txBody>
            <a:bodyPr wrap="none" rtlCol="0">
              <a:spAutoFit/>
            </a:bodyPr>
            <a:lstStyle/>
            <a:p>
              <a:r>
                <a:rPr lang="en-US" sz="2000" dirty="0" smtClean="0">
                  <a:solidFill>
                    <a:srgbClr val="FFFF00"/>
                  </a:solidFill>
                </a:rPr>
                <a:t>100 MHz Low-power </a:t>
              </a:r>
              <a:r>
                <a:rPr lang="en-US" sz="2000" dirty="0" err="1" smtClean="0">
                  <a:solidFill>
                    <a:srgbClr val="FFFF00"/>
                  </a:solidFill>
                </a:rPr>
                <a:t>Er:fiber</a:t>
              </a:r>
              <a:endParaRPr lang="en-US" sz="2000" dirty="0">
                <a:solidFill>
                  <a:srgbClr val="FFFF00"/>
                </a:solidFill>
              </a:endParaRPr>
            </a:p>
          </p:txBody>
        </p:sp>
      </p:grpSp>
      <p:sp>
        <p:nvSpPr>
          <p:cNvPr id="23" name="TextBox 22"/>
          <p:cNvSpPr txBox="1"/>
          <p:nvPr/>
        </p:nvSpPr>
        <p:spPr>
          <a:xfrm>
            <a:off x="1990193" y="4719653"/>
            <a:ext cx="2383660" cy="369332"/>
          </a:xfrm>
          <a:prstGeom prst="rect">
            <a:avLst/>
          </a:prstGeom>
          <a:noFill/>
        </p:spPr>
        <p:txBody>
          <a:bodyPr wrap="none" rtlCol="0">
            <a:spAutoFit/>
          </a:bodyPr>
          <a:lstStyle/>
          <a:p>
            <a:r>
              <a:rPr lang="en-US" dirty="0" smtClean="0"/>
              <a:t>~15 GHz  rod-resonator</a:t>
            </a:r>
          </a:p>
        </p:txBody>
      </p:sp>
      <p:sp>
        <p:nvSpPr>
          <p:cNvPr id="24" name="TextBox 23"/>
          <p:cNvSpPr txBox="1"/>
          <p:nvPr/>
        </p:nvSpPr>
        <p:spPr>
          <a:xfrm>
            <a:off x="2906348" y="5675095"/>
            <a:ext cx="2621230" cy="369332"/>
          </a:xfrm>
          <a:prstGeom prst="rect">
            <a:avLst/>
          </a:prstGeom>
          <a:noFill/>
        </p:spPr>
        <p:txBody>
          <a:bodyPr wrap="none" rtlCol="0">
            <a:spAutoFit/>
          </a:bodyPr>
          <a:lstStyle/>
          <a:p>
            <a:r>
              <a:rPr lang="en-US" dirty="0" smtClean="0"/>
              <a:t>~15 GHz microresonators</a:t>
            </a:r>
          </a:p>
        </p:txBody>
      </p:sp>
      <p:sp>
        <p:nvSpPr>
          <p:cNvPr id="25" name="TextBox 24"/>
          <p:cNvSpPr txBox="1"/>
          <p:nvPr/>
        </p:nvSpPr>
        <p:spPr>
          <a:xfrm>
            <a:off x="4951051" y="3896777"/>
            <a:ext cx="3464059" cy="400110"/>
          </a:xfrm>
          <a:prstGeom prst="rect">
            <a:avLst/>
          </a:prstGeom>
          <a:noFill/>
        </p:spPr>
        <p:txBody>
          <a:bodyPr wrap="none" rtlCol="0">
            <a:spAutoFit/>
          </a:bodyPr>
          <a:lstStyle/>
          <a:p>
            <a:r>
              <a:rPr lang="en-US" sz="2000" dirty="0" smtClean="0"/>
              <a:t>10 GHz Electro-optic (EO) comb</a:t>
            </a:r>
          </a:p>
        </p:txBody>
      </p:sp>
    </p:spTree>
    <p:extLst>
      <p:ext uri="{BB962C8B-B14F-4D97-AF65-F5344CB8AC3E}">
        <p14:creationId xmlns:p14="http://schemas.microsoft.com/office/powerpoint/2010/main" val="6009924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Broadband combs: self referencing</a:t>
            </a:r>
            <a:endParaRPr lang="en-US" sz="4000" dirty="0"/>
          </a:p>
        </p:txBody>
      </p:sp>
      <p:sp>
        <p:nvSpPr>
          <p:cNvPr id="4" name="Slide Number Placeholder 3"/>
          <p:cNvSpPr>
            <a:spLocks noGrp="1"/>
          </p:cNvSpPr>
          <p:nvPr>
            <p:ph type="sldNum" sz="quarter" idx="12"/>
          </p:nvPr>
        </p:nvSpPr>
        <p:spPr/>
        <p:txBody>
          <a:bodyPr/>
          <a:lstStyle/>
          <a:p>
            <a:fld id="{25AB040B-060E-F94F-A4A9-51C7CC811EAA}" type="slidenum">
              <a:rPr lang="en-US" smtClean="0"/>
              <a:t>13</a:t>
            </a:fld>
            <a:endParaRPr lang="en-US" dirty="0"/>
          </a:p>
        </p:txBody>
      </p:sp>
      <p:sp>
        <p:nvSpPr>
          <p:cNvPr id="35" name="TextBox 34"/>
          <p:cNvSpPr txBox="1"/>
          <p:nvPr/>
        </p:nvSpPr>
        <p:spPr>
          <a:xfrm>
            <a:off x="2568224" y="848492"/>
            <a:ext cx="3939901" cy="1938992"/>
          </a:xfrm>
          <a:prstGeom prst="rect">
            <a:avLst/>
          </a:prstGeom>
          <a:noFill/>
        </p:spPr>
        <p:txBody>
          <a:bodyPr wrap="none" rtlCol="0">
            <a:spAutoFit/>
          </a:bodyPr>
          <a:lstStyle/>
          <a:p>
            <a:r>
              <a:rPr lang="en-US" sz="2400" b="1" dirty="0" smtClean="0"/>
              <a:t>Broadband frequency combs: </a:t>
            </a:r>
          </a:p>
          <a:p>
            <a:pPr marL="18288" lvl="1" indent="-137160">
              <a:buFont typeface="Arial"/>
              <a:buChar char="•"/>
            </a:pPr>
            <a:r>
              <a:rPr lang="en-US" sz="2400" dirty="0" smtClean="0"/>
              <a:t>Optical clock comparison</a:t>
            </a:r>
            <a:r>
              <a:rPr lang="en-US" sz="2400" dirty="0"/>
              <a:t> </a:t>
            </a:r>
            <a:endParaRPr lang="en-US" sz="2400" dirty="0" smtClean="0"/>
          </a:p>
          <a:p>
            <a:pPr marL="18288" lvl="1" indent="-137160">
              <a:buFont typeface="Arial"/>
              <a:buChar char="•"/>
            </a:pPr>
            <a:r>
              <a:rPr lang="en-US" sz="2400" dirty="0" smtClean="0"/>
              <a:t>Spectroscopy</a:t>
            </a:r>
            <a:endParaRPr lang="en-US" sz="2400" dirty="0" smtClean="0"/>
          </a:p>
          <a:p>
            <a:pPr marL="18288" lvl="1" indent="-137160">
              <a:buFont typeface="Arial"/>
              <a:buChar char="•"/>
            </a:pPr>
            <a:r>
              <a:rPr lang="en-US" sz="2400" dirty="0"/>
              <a:t>S</a:t>
            </a:r>
            <a:r>
              <a:rPr lang="en-US" sz="2400" dirty="0" smtClean="0"/>
              <a:t>pectrograph calibration</a:t>
            </a:r>
          </a:p>
          <a:p>
            <a:pPr marL="18288" lvl="1" indent="-137160">
              <a:buFont typeface="Arial"/>
              <a:buChar char="•"/>
            </a:pPr>
            <a:r>
              <a:rPr lang="en-US" sz="2400" u="sng" dirty="0" smtClean="0"/>
              <a:t>f-2f s</a:t>
            </a:r>
            <a:r>
              <a:rPr lang="en-US" sz="2400" u="sng" dirty="0" smtClean="0"/>
              <a:t>elf</a:t>
            </a:r>
            <a:r>
              <a:rPr lang="en-US" sz="2400" u="sng" dirty="0"/>
              <a:t>-</a:t>
            </a:r>
            <a:r>
              <a:rPr lang="en-US" sz="2400" u="sng" dirty="0" smtClean="0"/>
              <a:t>referencing</a:t>
            </a:r>
            <a:endParaRPr lang="en-US" sz="2400" u="sng" dirty="0"/>
          </a:p>
        </p:txBody>
      </p:sp>
      <p:pic>
        <p:nvPicPr>
          <p:cNvPr id="154" name="Picture 2" descr="Z:\Users\Pascal\Presentations\2009-06-01 CLEO_MicrocavitySpectroscopy\f-2f-scheme_v02.jpg"/>
          <p:cNvPicPr>
            <a:picLocks noChangeAspect="1" noChangeArrowheads="1"/>
          </p:cNvPicPr>
          <p:nvPr/>
        </p:nvPicPr>
        <p:blipFill>
          <a:blip r:embed="rId3" cstate="screen">
            <a:clrChange>
              <a:clrFrom>
                <a:srgbClr val="FDFDFD"/>
              </a:clrFrom>
              <a:clrTo>
                <a:srgbClr val="FDFDFD">
                  <a:alpha val="0"/>
                </a:srgbClr>
              </a:clrTo>
            </a:clrChange>
          </a:blip>
          <a:srcRect/>
          <a:stretch>
            <a:fillRect/>
          </a:stretch>
        </p:blipFill>
        <p:spPr bwMode="auto">
          <a:xfrm>
            <a:off x="416047" y="2967490"/>
            <a:ext cx="8127877" cy="3382660"/>
          </a:xfrm>
          <a:prstGeom prst="rect">
            <a:avLst/>
          </a:prstGeom>
          <a:noFill/>
        </p:spPr>
      </p:pic>
    </p:spTree>
    <p:extLst>
      <p:ext uri="{BB962C8B-B14F-4D97-AF65-F5344CB8AC3E}">
        <p14:creationId xmlns:p14="http://schemas.microsoft.com/office/powerpoint/2010/main" val="22724782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Supercontinuum generation</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14</a:t>
            </a:fld>
            <a:endParaRPr lang="en-US"/>
          </a:p>
        </p:txBody>
      </p:sp>
      <p:sp>
        <p:nvSpPr>
          <p:cNvPr id="19" name="Trapezoid 18"/>
          <p:cNvSpPr/>
          <p:nvPr/>
        </p:nvSpPr>
        <p:spPr>
          <a:xfrm rot="5400000">
            <a:off x="1552332" y="797930"/>
            <a:ext cx="156304" cy="2346568"/>
          </a:xfrm>
          <a:prstGeom prst="trapezoid">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ube 19"/>
          <p:cNvSpPr/>
          <p:nvPr/>
        </p:nvSpPr>
        <p:spPr>
          <a:xfrm>
            <a:off x="2803769" y="1849100"/>
            <a:ext cx="755885" cy="18073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rapezoid 20"/>
          <p:cNvSpPr/>
          <p:nvPr/>
        </p:nvSpPr>
        <p:spPr>
          <a:xfrm rot="16200000" flipH="1">
            <a:off x="4645014" y="674670"/>
            <a:ext cx="117232" cy="2346568"/>
          </a:xfrm>
          <a:prstGeom prst="trapezoid">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2" name="Trapezoid 21"/>
          <p:cNvSpPr/>
          <p:nvPr/>
        </p:nvSpPr>
        <p:spPr>
          <a:xfrm rot="16200000" flipH="1">
            <a:off x="4645014" y="724670"/>
            <a:ext cx="117233" cy="2346568"/>
          </a:xfrm>
          <a:prstGeom prst="trapezoid">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3" name="Trapezoid 22"/>
          <p:cNvSpPr/>
          <p:nvPr/>
        </p:nvSpPr>
        <p:spPr>
          <a:xfrm rot="16200000" flipH="1">
            <a:off x="4645014" y="783286"/>
            <a:ext cx="117232" cy="2346568"/>
          </a:xfrm>
          <a:prstGeom prst="trapezoid">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4" name="Trapezoid 23"/>
          <p:cNvSpPr/>
          <p:nvPr/>
        </p:nvSpPr>
        <p:spPr>
          <a:xfrm rot="16200000" flipH="1">
            <a:off x="4645014" y="824797"/>
            <a:ext cx="117232" cy="2346568"/>
          </a:xfrm>
          <a:prstGeom prst="trapezoid">
            <a:avLst/>
          </a:prstGeom>
          <a:solidFill>
            <a:srgbClr val="01FF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5" name="Trapezoid 24"/>
          <p:cNvSpPr/>
          <p:nvPr/>
        </p:nvSpPr>
        <p:spPr>
          <a:xfrm rot="16200000" flipH="1">
            <a:off x="4645015" y="872917"/>
            <a:ext cx="117232" cy="2346568"/>
          </a:xfrm>
          <a:prstGeom prst="trapezoid">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6" name="TextBox 25"/>
          <p:cNvSpPr txBox="1"/>
          <p:nvPr/>
        </p:nvSpPr>
        <p:spPr>
          <a:xfrm>
            <a:off x="493694" y="1472159"/>
            <a:ext cx="2180879" cy="369332"/>
          </a:xfrm>
          <a:prstGeom prst="rect">
            <a:avLst/>
          </a:prstGeom>
          <a:noFill/>
        </p:spPr>
        <p:txBody>
          <a:bodyPr wrap="none" rtlCol="0">
            <a:spAutoFit/>
          </a:bodyPr>
          <a:lstStyle/>
          <a:p>
            <a:r>
              <a:rPr lang="en-US" dirty="0" smtClean="0">
                <a:latin typeface="Avenir Book"/>
                <a:cs typeface="Avenir Book"/>
              </a:rPr>
              <a:t>Narrowband pulses</a:t>
            </a:r>
            <a:endParaRPr lang="en-US" dirty="0">
              <a:latin typeface="Avenir Book"/>
              <a:cs typeface="Avenir Book"/>
            </a:endParaRPr>
          </a:p>
        </p:txBody>
      </p:sp>
      <p:sp>
        <p:nvSpPr>
          <p:cNvPr id="27" name="TextBox 26"/>
          <p:cNvSpPr txBox="1"/>
          <p:nvPr/>
        </p:nvSpPr>
        <p:spPr>
          <a:xfrm>
            <a:off x="3997551" y="1472159"/>
            <a:ext cx="1851789" cy="369332"/>
          </a:xfrm>
          <a:prstGeom prst="rect">
            <a:avLst/>
          </a:prstGeom>
          <a:noFill/>
        </p:spPr>
        <p:txBody>
          <a:bodyPr wrap="none" rtlCol="0">
            <a:spAutoFit/>
          </a:bodyPr>
          <a:lstStyle/>
          <a:p>
            <a:r>
              <a:rPr lang="en-US" dirty="0" smtClean="0">
                <a:latin typeface="Avenir Book"/>
                <a:cs typeface="Avenir Book"/>
              </a:rPr>
              <a:t>Broadband light</a:t>
            </a:r>
            <a:endParaRPr lang="en-US" dirty="0">
              <a:latin typeface="Avenir Book"/>
              <a:cs typeface="Avenir Book"/>
            </a:endParaRPr>
          </a:p>
        </p:txBody>
      </p:sp>
      <p:pic>
        <p:nvPicPr>
          <p:cNvPr id="28" name="Picture 27" descr="aa.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70579" y="1359581"/>
            <a:ext cx="2561588" cy="809275"/>
          </a:xfrm>
          <a:prstGeom prst="rect">
            <a:avLst/>
          </a:prstGeom>
        </p:spPr>
      </p:pic>
      <p:grpSp>
        <p:nvGrpSpPr>
          <p:cNvPr id="29" name="Group 28"/>
          <p:cNvGrpSpPr/>
          <p:nvPr/>
        </p:nvGrpSpPr>
        <p:grpSpPr>
          <a:xfrm>
            <a:off x="1322081" y="2366411"/>
            <a:ext cx="6862359" cy="3607034"/>
            <a:chOff x="8979679" y="2462720"/>
            <a:chExt cx="3322187" cy="1680150"/>
          </a:xfrm>
        </p:grpSpPr>
        <p:pic>
          <p:nvPicPr>
            <p:cNvPr id="30" name="Picture 2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979679" y="2462720"/>
              <a:ext cx="3322187" cy="1680150"/>
            </a:xfrm>
            <a:prstGeom prst="rect">
              <a:avLst/>
            </a:prstGeom>
          </p:spPr>
        </p:pic>
        <p:sp>
          <p:nvSpPr>
            <p:cNvPr id="31" name="TextBox 30"/>
            <p:cNvSpPr txBox="1"/>
            <p:nvPr/>
          </p:nvSpPr>
          <p:spPr>
            <a:xfrm>
              <a:off x="9154289" y="2519370"/>
              <a:ext cx="853025" cy="186371"/>
            </a:xfrm>
            <a:prstGeom prst="rect">
              <a:avLst/>
            </a:prstGeom>
            <a:noFill/>
          </p:spPr>
          <p:txBody>
            <a:bodyPr wrap="none" rtlCol="0">
              <a:spAutoFit/>
            </a:bodyPr>
            <a:lstStyle/>
            <a:p>
              <a:pPr algn="ctr"/>
              <a:r>
                <a:rPr lang="en-US" sz="2000" dirty="0" smtClean="0">
                  <a:solidFill>
                    <a:srgbClr val="FFFFFF"/>
                  </a:solidFill>
                </a:rPr>
                <a:t>Nonlinear fiber</a:t>
              </a:r>
              <a:endParaRPr lang="en-US" sz="2000" dirty="0">
                <a:solidFill>
                  <a:srgbClr val="FFFFFF"/>
                </a:solidFill>
              </a:endParaRPr>
            </a:p>
          </p:txBody>
        </p:sp>
      </p:grpSp>
      <p:sp>
        <p:nvSpPr>
          <p:cNvPr id="32" name="TextBox 31"/>
          <p:cNvSpPr txBox="1"/>
          <p:nvPr/>
        </p:nvSpPr>
        <p:spPr>
          <a:xfrm>
            <a:off x="3270753" y="5578237"/>
            <a:ext cx="4913687" cy="369332"/>
          </a:xfrm>
          <a:prstGeom prst="rect">
            <a:avLst/>
          </a:prstGeom>
          <a:noFill/>
        </p:spPr>
        <p:txBody>
          <a:bodyPr wrap="none" rtlCol="0">
            <a:spAutoFit/>
          </a:bodyPr>
          <a:lstStyle/>
          <a:p>
            <a:r>
              <a:rPr lang="en-US" dirty="0" smtClean="0">
                <a:solidFill>
                  <a:srgbClr val="FFFF00"/>
                </a:solidFill>
              </a:rPr>
              <a:t>Needed: ~1 </a:t>
            </a:r>
            <a:r>
              <a:rPr lang="en-US" dirty="0" err="1" smtClean="0">
                <a:solidFill>
                  <a:srgbClr val="FFFF00"/>
                </a:solidFill>
              </a:rPr>
              <a:t>nJ</a:t>
            </a:r>
            <a:r>
              <a:rPr lang="en-US" dirty="0" smtClean="0">
                <a:solidFill>
                  <a:srgbClr val="FFFF00"/>
                </a:solidFill>
              </a:rPr>
              <a:t>, 100 fs  (~10,000 Watts peak power)  </a:t>
            </a:r>
            <a:endParaRPr lang="en-US" dirty="0">
              <a:solidFill>
                <a:srgbClr val="FFFF00"/>
              </a:solidFill>
            </a:endParaRPr>
          </a:p>
        </p:txBody>
      </p:sp>
      <p:sp>
        <p:nvSpPr>
          <p:cNvPr id="37" name="TextBox 36"/>
          <p:cNvSpPr txBox="1"/>
          <p:nvPr/>
        </p:nvSpPr>
        <p:spPr>
          <a:xfrm>
            <a:off x="2204599" y="6006349"/>
            <a:ext cx="6194199" cy="369332"/>
          </a:xfrm>
          <a:prstGeom prst="rect">
            <a:avLst/>
          </a:prstGeom>
          <a:noFill/>
        </p:spPr>
        <p:txBody>
          <a:bodyPr wrap="none" rtlCol="0">
            <a:spAutoFit/>
          </a:bodyPr>
          <a:lstStyle/>
          <a:p>
            <a:r>
              <a:rPr lang="en-US" dirty="0" smtClean="0">
                <a:solidFill>
                  <a:srgbClr val="FF0000"/>
                </a:solidFill>
              </a:rPr>
              <a:t>Next-generation combs: 100 </a:t>
            </a:r>
            <a:r>
              <a:rPr lang="en-US" dirty="0" err="1">
                <a:solidFill>
                  <a:srgbClr val="FF0000"/>
                </a:solidFill>
              </a:rPr>
              <a:t>p</a:t>
            </a:r>
            <a:r>
              <a:rPr lang="en-US" dirty="0" err="1" smtClean="0">
                <a:solidFill>
                  <a:srgbClr val="FF0000"/>
                </a:solidFill>
              </a:rPr>
              <a:t>J</a:t>
            </a:r>
            <a:r>
              <a:rPr lang="en-US" dirty="0" smtClean="0">
                <a:solidFill>
                  <a:srgbClr val="FF0000"/>
                </a:solidFill>
              </a:rPr>
              <a:t>, 200 fs  (~500 Watts peak power)  </a:t>
            </a:r>
            <a:endParaRPr lang="en-US" dirty="0">
              <a:solidFill>
                <a:srgbClr val="FF0000"/>
              </a:solidFill>
            </a:endParaRPr>
          </a:p>
        </p:txBody>
      </p:sp>
    </p:spTree>
    <p:extLst>
      <p:ext uri="{BB962C8B-B14F-4D97-AF65-F5344CB8AC3E}">
        <p14:creationId xmlns:p14="http://schemas.microsoft.com/office/powerpoint/2010/main" val="119556265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On-chip supercontinuum generation</a:t>
            </a:r>
            <a:endParaRPr lang="en-US" sz="4000" dirty="0"/>
          </a:p>
        </p:txBody>
      </p:sp>
      <p:sp>
        <p:nvSpPr>
          <p:cNvPr id="4" name="Slide Number Placeholder 3"/>
          <p:cNvSpPr>
            <a:spLocks noGrp="1"/>
          </p:cNvSpPr>
          <p:nvPr>
            <p:ph type="sldNum" sz="quarter" idx="12"/>
          </p:nvPr>
        </p:nvSpPr>
        <p:spPr/>
        <p:txBody>
          <a:bodyPr/>
          <a:lstStyle/>
          <a:p>
            <a:fld id="{25AB040B-060E-F94F-A4A9-51C7CC811EAA}" type="slidenum">
              <a:rPr lang="en-US" smtClean="0"/>
              <a:t>15</a:t>
            </a:fld>
            <a:endParaRPr lang="en-US" dirty="0"/>
          </a:p>
        </p:txBody>
      </p:sp>
      <p:pic>
        <p:nvPicPr>
          <p:cNvPr id="5" name="Picture 4"/>
          <p:cNvPicPr>
            <a:picLocks noChangeAspect="1"/>
          </p:cNvPicPr>
          <p:nvPr/>
        </p:nvPicPr>
        <p:blipFill>
          <a:blip r:embed="rId3"/>
          <a:stretch>
            <a:fillRect/>
          </a:stretch>
        </p:blipFill>
        <p:spPr>
          <a:xfrm>
            <a:off x="202384" y="1626311"/>
            <a:ext cx="4490126" cy="3374011"/>
          </a:xfrm>
          <a:prstGeom prst="rect">
            <a:avLst/>
          </a:prstGeom>
        </p:spPr>
      </p:pic>
      <p:sp>
        <p:nvSpPr>
          <p:cNvPr id="17" name="TextBox 16"/>
          <p:cNvSpPr txBox="1"/>
          <p:nvPr/>
        </p:nvSpPr>
        <p:spPr>
          <a:xfrm>
            <a:off x="4774440" y="2044741"/>
            <a:ext cx="4694115" cy="2677656"/>
          </a:xfrm>
          <a:prstGeom prst="rect">
            <a:avLst/>
          </a:prstGeom>
          <a:noFill/>
        </p:spPr>
        <p:txBody>
          <a:bodyPr wrap="square" rtlCol="0">
            <a:spAutoFit/>
          </a:bodyPr>
          <a:lstStyle/>
          <a:p>
            <a:r>
              <a:rPr lang="en-US" sz="2400" b="1" dirty="0" smtClean="0"/>
              <a:t>On-chip photonic waveguides:</a:t>
            </a:r>
          </a:p>
          <a:p>
            <a:pPr marL="285750" indent="-285750">
              <a:buFont typeface="Arial"/>
              <a:buChar char="•"/>
            </a:pPr>
            <a:r>
              <a:rPr lang="en-US" sz="2400" dirty="0" smtClean="0"/>
              <a:t>Small </a:t>
            </a:r>
            <a:r>
              <a:rPr lang="en-US" sz="2400" dirty="0"/>
              <a:t>mode </a:t>
            </a:r>
            <a:r>
              <a:rPr lang="en-US" sz="2400" dirty="0" smtClean="0"/>
              <a:t>area </a:t>
            </a:r>
          </a:p>
          <a:p>
            <a:pPr marL="742950" lvl="1" indent="-285750">
              <a:buFont typeface="Arial"/>
              <a:buChar char="•"/>
            </a:pPr>
            <a:r>
              <a:rPr lang="en-US" sz="2400" dirty="0" smtClean="0"/>
              <a:t>High peak intensity</a:t>
            </a:r>
          </a:p>
          <a:p>
            <a:pPr marL="742950" lvl="1" indent="-285750">
              <a:buFont typeface="Arial"/>
              <a:buChar char="•"/>
            </a:pPr>
            <a:r>
              <a:rPr lang="en-US" sz="2400" dirty="0" smtClean="0"/>
              <a:t>Dispersion engineering</a:t>
            </a:r>
            <a:endParaRPr lang="en-US" sz="2400" dirty="0"/>
          </a:p>
          <a:p>
            <a:pPr marL="285750" indent="-285750">
              <a:buFont typeface="Arial"/>
              <a:buChar char="•"/>
            </a:pPr>
            <a:r>
              <a:rPr lang="en-US" sz="2400" dirty="0"/>
              <a:t>Highly nonlinear </a:t>
            </a:r>
            <a:r>
              <a:rPr lang="en-US" sz="2400" dirty="0" smtClean="0"/>
              <a:t>materials</a:t>
            </a:r>
          </a:p>
          <a:p>
            <a:pPr marL="285750" indent="-285750">
              <a:buFont typeface="Arial"/>
              <a:buChar char="•"/>
            </a:pPr>
            <a:r>
              <a:rPr lang="en-US" sz="2400" dirty="0" smtClean="0"/>
              <a:t>Lithographically </a:t>
            </a:r>
            <a:r>
              <a:rPr lang="en-US" sz="2400" dirty="0"/>
              <a:t>patterned</a:t>
            </a:r>
          </a:p>
          <a:p>
            <a:pPr marL="742950" lvl="1" indent="-285750">
              <a:buFont typeface="Arial"/>
              <a:buChar char="•"/>
            </a:pPr>
            <a:r>
              <a:rPr lang="en-US" sz="2400" dirty="0" smtClean="0"/>
              <a:t>Small, customized, </a:t>
            </a:r>
            <a:r>
              <a:rPr lang="en-US" sz="2400" dirty="0" smtClean="0"/>
              <a:t>scalable</a:t>
            </a:r>
          </a:p>
        </p:txBody>
      </p:sp>
    </p:spTree>
    <p:extLst>
      <p:ext uri="{BB962C8B-B14F-4D97-AF65-F5344CB8AC3E}">
        <p14:creationId xmlns:p14="http://schemas.microsoft.com/office/powerpoint/2010/main" val="5092378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Supercontinuum simulations (NLSE)</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16</a:t>
            </a:fld>
            <a:endParaRPr lang="en-US"/>
          </a:p>
        </p:txBody>
      </p:sp>
      <p:sp>
        <p:nvSpPr>
          <p:cNvPr id="10" name="TextBox 9"/>
          <p:cNvSpPr txBox="1"/>
          <p:nvPr/>
        </p:nvSpPr>
        <p:spPr>
          <a:xfrm>
            <a:off x="129168" y="6521692"/>
            <a:ext cx="184666" cy="369332"/>
          </a:xfrm>
          <a:prstGeom prst="rect">
            <a:avLst/>
          </a:prstGeom>
          <a:noFill/>
        </p:spPr>
        <p:txBody>
          <a:bodyPr wrap="none" rtlCol="0">
            <a:spAutoFit/>
          </a:bodyPr>
          <a:lstStyle/>
          <a:p>
            <a:endParaRPr lang="en-US" dirty="0"/>
          </a:p>
        </p:txBody>
      </p:sp>
      <p:sp>
        <p:nvSpPr>
          <p:cNvPr id="11" name="Rectangle 10"/>
          <p:cNvSpPr/>
          <p:nvPr/>
        </p:nvSpPr>
        <p:spPr>
          <a:xfrm>
            <a:off x="-1" y="5660744"/>
            <a:ext cx="9144001" cy="1197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 y="6488668"/>
            <a:ext cx="1222397" cy="369332"/>
          </a:xfrm>
          <a:prstGeom prst="rect">
            <a:avLst/>
          </a:prstGeom>
          <a:noFill/>
        </p:spPr>
        <p:txBody>
          <a:bodyPr wrap="none" rtlCol="0">
            <a:spAutoFit/>
          </a:bodyPr>
          <a:lstStyle/>
          <a:p>
            <a:r>
              <a:rPr lang="en-US" dirty="0" smtClean="0"/>
              <a:t>50 fs, 50 </a:t>
            </a:r>
            <a:r>
              <a:rPr lang="en-US" dirty="0" err="1" smtClean="0"/>
              <a:t>pJ</a:t>
            </a:r>
            <a:endParaRPr lang="en-US" dirty="0"/>
          </a:p>
        </p:txBody>
      </p:sp>
      <p:pic>
        <p:nvPicPr>
          <p:cNvPr id="14" name="Picture 13" descr="animation_animatio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677334"/>
            <a:ext cx="9143999" cy="6180666"/>
          </a:xfrm>
          <a:prstGeom prst="rect">
            <a:avLst/>
          </a:prstGeom>
        </p:spPr>
      </p:pic>
    </p:spTree>
    <p:extLst>
      <p:ext uri="{BB962C8B-B14F-4D97-AF65-F5344CB8AC3E}">
        <p14:creationId xmlns:p14="http://schemas.microsoft.com/office/powerpoint/2010/main" val="98013047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Waveguide supercontinuum</a:t>
            </a:r>
            <a:endParaRPr lang="en-US" dirty="0"/>
          </a:p>
        </p:txBody>
      </p:sp>
      <p:sp>
        <p:nvSpPr>
          <p:cNvPr id="3" name="Content Placeholder 2"/>
          <p:cNvSpPr>
            <a:spLocks noGrp="1"/>
          </p:cNvSpPr>
          <p:nvPr>
            <p:ph idx="1"/>
          </p:nvPr>
        </p:nvSpPr>
        <p:spPr>
          <a:xfrm>
            <a:off x="0" y="1975528"/>
            <a:ext cx="9144000" cy="4525963"/>
          </a:xfrm>
        </p:spPr>
        <p:txBody>
          <a:bodyPr>
            <a:normAutofit/>
          </a:bodyPr>
          <a:lstStyle/>
          <a:p>
            <a:pPr marL="514350" indent="-514350">
              <a:buFont typeface="+mj-lt"/>
              <a:buAutoNum type="arabicPeriod"/>
            </a:pPr>
            <a:r>
              <a:rPr lang="en-US" sz="2800" dirty="0" smtClean="0"/>
              <a:t>Access “inaccessible” wavelength regions</a:t>
            </a:r>
            <a:r>
              <a:rPr lang="en-US" sz="2800" dirty="0" smtClean="0"/>
              <a:t>?</a:t>
            </a:r>
          </a:p>
          <a:p>
            <a:pPr marL="514350" indent="-514350">
              <a:buFont typeface="+mj-lt"/>
              <a:buAutoNum type="arabicPeriod"/>
            </a:pPr>
            <a:r>
              <a:rPr lang="en-US" sz="2800" dirty="0" smtClean="0"/>
              <a:t>Provide additional control over the spectral shape?</a:t>
            </a:r>
            <a:endParaRPr lang="en-US" sz="2800" dirty="0" smtClean="0"/>
          </a:p>
          <a:p>
            <a:pPr marL="514350" indent="-514350">
              <a:buFont typeface="+mj-lt"/>
              <a:buAutoNum type="arabicPeriod"/>
            </a:pPr>
            <a:r>
              <a:rPr lang="en-US" sz="2800" dirty="0" smtClean="0"/>
              <a:t>Generate high-harmonics?</a:t>
            </a:r>
          </a:p>
          <a:p>
            <a:pPr marL="514350" indent="-514350">
              <a:buFont typeface="+mj-lt"/>
              <a:buAutoNum type="arabicPeriod"/>
            </a:pPr>
            <a:r>
              <a:rPr lang="en-US" sz="2800" dirty="0"/>
              <a:t>Simplify self-referencing</a:t>
            </a:r>
            <a:r>
              <a:rPr lang="en-US" sz="2800" dirty="0" smtClean="0"/>
              <a:t>?</a:t>
            </a:r>
            <a:endParaRPr lang="en-US" sz="2800" dirty="0" smtClean="0"/>
          </a:p>
          <a:p>
            <a:pPr marL="514350" indent="-514350">
              <a:buFont typeface="+mj-lt"/>
              <a:buAutoNum type="arabicPeriod"/>
            </a:pPr>
            <a:r>
              <a:rPr lang="en-US" sz="2800" dirty="0" smtClean="0"/>
              <a:t>Self-reference </a:t>
            </a:r>
            <a:r>
              <a:rPr lang="en-US" sz="2800" dirty="0" smtClean="0"/>
              <a:t>battery-powered</a:t>
            </a:r>
            <a:r>
              <a:rPr lang="en-US" sz="2800" dirty="0" smtClean="0"/>
              <a:t> </a:t>
            </a:r>
            <a:r>
              <a:rPr lang="en-US" sz="2800" dirty="0" smtClean="0"/>
              <a:t>combs?</a:t>
            </a:r>
          </a:p>
          <a:p>
            <a:pPr marL="514350" indent="-514350">
              <a:buFont typeface="+mj-lt"/>
              <a:buAutoNum type="arabicPeriod"/>
            </a:pPr>
            <a:r>
              <a:rPr lang="en-US" sz="2800" dirty="0" smtClean="0"/>
              <a:t>Provide few-cycle pulses at</a:t>
            </a:r>
            <a:r>
              <a:rPr lang="en-US" sz="2800" dirty="0" smtClean="0"/>
              <a:t> 10 GHz repetition rates?</a:t>
            </a:r>
            <a:endParaRPr lang="en-US" sz="2800" dirty="0" smtClean="0"/>
          </a:p>
        </p:txBody>
      </p:sp>
      <p:sp>
        <p:nvSpPr>
          <p:cNvPr id="4" name="Slide Number Placeholder 3"/>
          <p:cNvSpPr>
            <a:spLocks noGrp="1"/>
          </p:cNvSpPr>
          <p:nvPr>
            <p:ph type="sldNum" sz="quarter" idx="12"/>
          </p:nvPr>
        </p:nvSpPr>
        <p:spPr/>
        <p:txBody>
          <a:bodyPr/>
          <a:lstStyle/>
          <a:p>
            <a:fld id="{25AB040B-060E-F94F-A4A9-51C7CC811EAA}" type="slidenum">
              <a:rPr lang="en-US" smtClean="0"/>
              <a:t>17</a:t>
            </a:fld>
            <a:endParaRPr lang="en-US"/>
          </a:p>
        </p:txBody>
      </p:sp>
      <p:sp>
        <p:nvSpPr>
          <p:cNvPr id="6" name="TextBox 5"/>
          <p:cNvSpPr txBox="1"/>
          <p:nvPr/>
        </p:nvSpPr>
        <p:spPr>
          <a:xfrm>
            <a:off x="0" y="1035416"/>
            <a:ext cx="7193281" cy="584776"/>
          </a:xfrm>
          <a:prstGeom prst="rect">
            <a:avLst/>
          </a:prstGeom>
          <a:noFill/>
        </p:spPr>
        <p:txBody>
          <a:bodyPr wrap="none" rtlCol="0">
            <a:spAutoFit/>
          </a:bodyPr>
          <a:lstStyle/>
          <a:p>
            <a:r>
              <a:rPr lang="en-US" sz="3200" b="1" dirty="0" smtClean="0">
                <a:latin typeface="Avenir Book"/>
                <a:cs typeface="Avenir Book"/>
              </a:rPr>
              <a:t>Can on-chip supercontinuum </a:t>
            </a:r>
            <a:r>
              <a:rPr lang="en-US" sz="3200" b="1" dirty="0" smtClean="0">
                <a:latin typeface="Avenir Book"/>
                <a:cs typeface="Avenir Book"/>
              </a:rPr>
              <a:t>sources: </a:t>
            </a:r>
            <a:endParaRPr lang="en-US" sz="3200" b="1" dirty="0">
              <a:latin typeface="Avenir Book"/>
              <a:cs typeface="Avenir Book"/>
            </a:endParaRPr>
          </a:p>
        </p:txBody>
      </p:sp>
    </p:spTree>
    <p:extLst>
      <p:ext uri="{BB962C8B-B14F-4D97-AF65-F5344CB8AC3E}">
        <p14:creationId xmlns:p14="http://schemas.microsoft.com/office/powerpoint/2010/main" val="22879613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3053388"/>
            <a:ext cx="5462864" cy="3006628"/>
          </a:xfrm>
          <a:prstGeom prst="rect">
            <a:avLst/>
          </a:prstGeom>
        </p:spPr>
      </p:pic>
      <p:sp>
        <p:nvSpPr>
          <p:cNvPr id="2" name="Title 1"/>
          <p:cNvSpPr>
            <a:spLocks noGrp="1"/>
          </p:cNvSpPr>
          <p:nvPr>
            <p:ph type="title"/>
          </p:nvPr>
        </p:nvSpPr>
        <p:spPr/>
        <p:txBody>
          <a:bodyPr>
            <a:normAutofit fontScale="90000"/>
          </a:bodyPr>
          <a:lstStyle/>
          <a:p>
            <a:r>
              <a:rPr lang="en-US" dirty="0" smtClean="0"/>
              <a:t>1. Broadband supercontinuum </a:t>
            </a:r>
            <a:r>
              <a:rPr lang="en-US" dirty="0" smtClean="0"/>
              <a:t>with </a:t>
            </a:r>
            <a:r>
              <a:rPr lang="en-US" dirty="0" smtClean="0"/>
              <a:t>silicon nitride</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18</a:t>
            </a:fld>
            <a:endParaRPr lang="en-US"/>
          </a:p>
        </p:txBody>
      </p:sp>
      <p:sp>
        <p:nvSpPr>
          <p:cNvPr id="7" name="Rectangle 6"/>
          <p:cNvSpPr/>
          <p:nvPr/>
        </p:nvSpPr>
        <p:spPr>
          <a:xfrm>
            <a:off x="600861" y="2801854"/>
            <a:ext cx="2103986" cy="307777"/>
          </a:xfrm>
          <a:prstGeom prst="rect">
            <a:avLst/>
          </a:prstGeom>
        </p:spPr>
        <p:txBody>
          <a:bodyPr wrap="square">
            <a:spAutoFit/>
          </a:bodyPr>
          <a:lstStyle/>
          <a:p>
            <a:r>
              <a:rPr lang="en-US" sz="1400" dirty="0" smtClean="0">
                <a:latin typeface="Avenir Book"/>
                <a:cs typeface="Avenir Book"/>
              </a:rPr>
              <a:t>80 fs pulses @ 1550 nm</a:t>
            </a:r>
            <a:endParaRPr lang="en-US" sz="1400" dirty="0">
              <a:latin typeface="Avenir Book"/>
              <a:cs typeface="Avenir Book"/>
            </a:endParaRP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a:ext>
            </a:extLst>
          </a:blip>
          <a:srcRect l="10956"/>
          <a:stretch/>
        </p:blipFill>
        <p:spPr>
          <a:xfrm>
            <a:off x="5420530" y="3429000"/>
            <a:ext cx="3655103" cy="2391127"/>
          </a:xfrm>
          <a:prstGeom prst="rect">
            <a:avLst/>
          </a:prstGeom>
        </p:spPr>
      </p:pic>
      <p:sp>
        <p:nvSpPr>
          <p:cNvPr id="14" name="Content Placeholder 2"/>
          <p:cNvSpPr>
            <a:spLocks noGrp="1"/>
          </p:cNvSpPr>
          <p:nvPr>
            <p:ph idx="1"/>
          </p:nvPr>
        </p:nvSpPr>
        <p:spPr>
          <a:xfrm>
            <a:off x="1652856" y="1100715"/>
            <a:ext cx="5490633" cy="1549966"/>
          </a:xfrm>
        </p:spPr>
        <p:txBody>
          <a:bodyPr>
            <a:normAutofit lnSpcReduction="10000"/>
          </a:bodyPr>
          <a:lstStyle/>
          <a:p>
            <a:r>
              <a:rPr lang="en-US" sz="2400" dirty="0" smtClean="0"/>
              <a:t>Silicon </a:t>
            </a:r>
            <a:r>
              <a:rPr lang="en-US" sz="2400" dirty="0"/>
              <a:t>n</a:t>
            </a:r>
            <a:r>
              <a:rPr lang="en-US" sz="2400" dirty="0" smtClean="0"/>
              <a:t>itride:</a:t>
            </a:r>
          </a:p>
          <a:p>
            <a:pPr lvl="1"/>
            <a:r>
              <a:rPr lang="en-US" sz="2000" dirty="0" smtClean="0"/>
              <a:t>Transmission across visible and NIR</a:t>
            </a:r>
          </a:p>
          <a:p>
            <a:pPr lvl="1"/>
            <a:r>
              <a:rPr lang="en-US" sz="2000" dirty="0" smtClean="0"/>
              <a:t>Fabricated with CMOS process</a:t>
            </a:r>
          </a:p>
          <a:p>
            <a:pPr lvl="1"/>
            <a:r>
              <a:rPr lang="en-US" sz="2000" dirty="0" smtClean="0"/>
              <a:t>Effective nonlinearity: ~100x </a:t>
            </a:r>
            <a:r>
              <a:rPr lang="en-US" sz="2000" dirty="0" smtClean="0"/>
              <a:t>SiO</a:t>
            </a:r>
            <a:r>
              <a:rPr lang="en-US" sz="2000" baseline="-25000" dirty="0" smtClean="0"/>
              <a:t>2</a:t>
            </a:r>
            <a:r>
              <a:rPr lang="en-US" sz="2000" baseline="30000" dirty="0" smtClean="0"/>
              <a:t> </a:t>
            </a:r>
            <a:r>
              <a:rPr lang="en-US" sz="2000" dirty="0" smtClean="0"/>
              <a:t>fiber</a:t>
            </a:r>
            <a:endParaRPr lang="en-US" sz="2000" dirty="0" smtClean="0"/>
          </a:p>
          <a:p>
            <a:endParaRPr lang="en-US" sz="2400" dirty="0"/>
          </a:p>
        </p:txBody>
      </p:sp>
      <p:cxnSp>
        <p:nvCxnSpPr>
          <p:cNvPr id="5" name="Straight Arrow Connector 4"/>
          <p:cNvCxnSpPr/>
          <p:nvPr/>
        </p:nvCxnSpPr>
        <p:spPr>
          <a:xfrm flipV="1">
            <a:off x="6533444" y="4826000"/>
            <a:ext cx="1890889" cy="254000"/>
          </a:xfrm>
          <a:prstGeom prst="straightConnector1">
            <a:avLst/>
          </a:prstGeom>
          <a:ln w="38100" cmpd="sng">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196667" y="4981223"/>
            <a:ext cx="786243" cy="461665"/>
          </a:xfrm>
          <a:prstGeom prst="rect">
            <a:avLst/>
          </a:prstGeom>
          <a:noFill/>
        </p:spPr>
        <p:txBody>
          <a:bodyPr wrap="none" rtlCol="0">
            <a:spAutoFit/>
          </a:bodyPr>
          <a:lstStyle/>
          <a:p>
            <a:r>
              <a:rPr lang="en-US" sz="2400" dirty="0" smtClean="0">
                <a:solidFill>
                  <a:srgbClr val="FFFF00"/>
                </a:solidFill>
              </a:rPr>
              <a:t>1 cm</a:t>
            </a:r>
            <a:endParaRPr lang="en-US" sz="2400" dirty="0">
              <a:solidFill>
                <a:srgbClr val="FFFF00"/>
              </a:solidFill>
            </a:endParaRPr>
          </a:p>
        </p:txBody>
      </p:sp>
    </p:spTree>
    <p:extLst>
      <p:ext uri="{BB962C8B-B14F-4D97-AF65-F5344CB8AC3E}">
        <p14:creationId xmlns:p14="http://schemas.microsoft.com/office/powerpoint/2010/main" val="373780245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3475" t="5210" r="8291" b="-5210"/>
          <a:stretch/>
        </p:blipFill>
        <p:spPr>
          <a:xfrm>
            <a:off x="315415" y="826255"/>
            <a:ext cx="8322569" cy="5240144"/>
          </a:xfrm>
          <a:prstGeom prst="rect">
            <a:avLst/>
          </a:prstGeom>
        </p:spPr>
      </p:pic>
      <p:sp>
        <p:nvSpPr>
          <p:cNvPr id="2" name="Title 1"/>
          <p:cNvSpPr>
            <a:spLocks noGrp="1"/>
          </p:cNvSpPr>
          <p:nvPr>
            <p:ph type="title"/>
          </p:nvPr>
        </p:nvSpPr>
        <p:spPr/>
        <p:txBody>
          <a:bodyPr>
            <a:normAutofit/>
          </a:bodyPr>
          <a:lstStyle/>
          <a:p>
            <a:r>
              <a:rPr lang="en-US" dirty="0" smtClean="0"/>
              <a:t>Experimental supercontinuum</a:t>
            </a:r>
            <a:endParaRPr lang="en-US" dirty="0"/>
          </a:p>
        </p:txBody>
      </p:sp>
      <p:sp>
        <p:nvSpPr>
          <p:cNvPr id="3" name="Slide Number Placeholder 2"/>
          <p:cNvSpPr>
            <a:spLocks noGrp="1"/>
          </p:cNvSpPr>
          <p:nvPr>
            <p:ph type="sldNum" sz="quarter" idx="12"/>
          </p:nvPr>
        </p:nvSpPr>
        <p:spPr/>
        <p:txBody>
          <a:bodyPr/>
          <a:lstStyle/>
          <a:p>
            <a:fld id="{25AB040B-060E-F94F-A4A9-51C7CC811EAA}" type="slidenum">
              <a:rPr lang="en-US" smtClean="0"/>
              <a:t>19</a:t>
            </a:fld>
            <a:endParaRPr lang="en-US"/>
          </a:p>
        </p:txBody>
      </p:sp>
      <p:sp>
        <p:nvSpPr>
          <p:cNvPr id="14" name="TextBox 13"/>
          <p:cNvSpPr txBox="1"/>
          <p:nvPr/>
        </p:nvSpPr>
        <p:spPr>
          <a:xfrm>
            <a:off x="2090755" y="2117320"/>
            <a:ext cx="2343269" cy="584776"/>
          </a:xfrm>
          <a:prstGeom prst="rect">
            <a:avLst/>
          </a:prstGeom>
          <a:noFill/>
        </p:spPr>
        <p:txBody>
          <a:bodyPr wrap="square" rtlCol="0">
            <a:spAutoFit/>
          </a:bodyPr>
          <a:lstStyle/>
          <a:p>
            <a:r>
              <a:rPr lang="en-US" sz="1600" dirty="0" smtClean="0">
                <a:latin typeface="Avenir Book"/>
                <a:cs typeface="Avenir Book"/>
              </a:rPr>
              <a:t>Short wavelength</a:t>
            </a:r>
          </a:p>
          <a:p>
            <a:r>
              <a:rPr lang="en-US" sz="1600" dirty="0" smtClean="0">
                <a:latin typeface="Avenir Book"/>
                <a:cs typeface="Avenir Book"/>
              </a:rPr>
              <a:t>Dispersive wave</a:t>
            </a:r>
            <a:endParaRPr lang="en-US" sz="1600" dirty="0">
              <a:latin typeface="Avenir Book"/>
              <a:cs typeface="Avenir Book"/>
            </a:endParaRPr>
          </a:p>
        </p:txBody>
      </p:sp>
      <p:sp>
        <p:nvSpPr>
          <p:cNvPr id="15" name="TextBox 14"/>
          <p:cNvSpPr txBox="1"/>
          <p:nvPr/>
        </p:nvSpPr>
        <p:spPr>
          <a:xfrm>
            <a:off x="3551012" y="4330943"/>
            <a:ext cx="1911664" cy="338554"/>
          </a:xfrm>
          <a:prstGeom prst="rect">
            <a:avLst/>
          </a:prstGeom>
          <a:noFill/>
        </p:spPr>
        <p:txBody>
          <a:bodyPr wrap="square" rtlCol="0">
            <a:spAutoFit/>
          </a:bodyPr>
          <a:lstStyle/>
          <a:p>
            <a:r>
              <a:rPr lang="en-US" sz="1600" dirty="0" smtClean="0"/>
              <a:t>1550 nm pump</a:t>
            </a:r>
            <a:endParaRPr lang="en-US" sz="1600" dirty="0"/>
          </a:p>
        </p:txBody>
      </p:sp>
      <p:sp>
        <p:nvSpPr>
          <p:cNvPr id="16" name="TextBox 15"/>
          <p:cNvSpPr txBox="1"/>
          <p:nvPr/>
        </p:nvSpPr>
        <p:spPr>
          <a:xfrm>
            <a:off x="5187645" y="1967134"/>
            <a:ext cx="2313839" cy="584776"/>
          </a:xfrm>
          <a:prstGeom prst="rect">
            <a:avLst/>
          </a:prstGeom>
          <a:noFill/>
        </p:spPr>
        <p:txBody>
          <a:bodyPr wrap="square" rtlCol="0">
            <a:spAutoFit/>
          </a:bodyPr>
          <a:lstStyle/>
          <a:p>
            <a:r>
              <a:rPr lang="en-US" sz="1600" dirty="0" smtClean="0">
                <a:latin typeface="Avenir Book"/>
                <a:cs typeface="Avenir Book"/>
              </a:rPr>
              <a:t>Long wavelength</a:t>
            </a:r>
          </a:p>
          <a:p>
            <a:r>
              <a:rPr lang="en-US" sz="1600" dirty="0" smtClean="0">
                <a:latin typeface="Avenir Book"/>
                <a:cs typeface="Avenir Book"/>
              </a:rPr>
              <a:t>Dispersive wave</a:t>
            </a:r>
            <a:endParaRPr lang="en-US" sz="1600" dirty="0">
              <a:latin typeface="Avenir Book"/>
              <a:cs typeface="Avenir Book"/>
            </a:endParaRPr>
          </a:p>
        </p:txBody>
      </p:sp>
      <p:cxnSp>
        <p:nvCxnSpPr>
          <p:cNvPr id="18" name="Straight Arrow Connector 17"/>
          <p:cNvCxnSpPr/>
          <p:nvPr/>
        </p:nvCxnSpPr>
        <p:spPr>
          <a:xfrm flipH="1">
            <a:off x="2116153" y="2745887"/>
            <a:ext cx="698500" cy="4257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6" idx="2"/>
          </p:cNvCxnSpPr>
          <p:nvPr/>
        </p:nvCxnSpPr>
        <p:spPr>
          <a:xfrm>
            <a:off x="6344565" y="2551910"/>
            <a:ext cx="765598" cy="164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5" idx="0"/>
          </p:cNvCxnSpPr>
          <p:nvPr/>
        </p:nvCxnSpPr>
        <p:spPr>
          <a:xfrm flipH="1" flipV="1">
            <a:off x="4440256" y="3015471"/>
            <a:ext cx="66588" cy="13154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4"/>
          <a:stretch>
            <a:fillRect/>
          </a:stretch>
        </p:blipFill>
        <p:spPr>
          <a:xfrm>
            <a:off x="2599410" y="3236539"/>
            <a:ext cx="4627995" cy="1976384"/>
          </a:xfrm>
          <a:prstGeom prst="rect">
            <a:avLst/>
          </a:prstGeom>
        </p:spPr>
      </p:pic>
    </p:spTree>
    <p:extLst>
      <p:ext uri="{BB962C8B-B14F-4D97-AF65-F5344CB8AC3E}">
        <p14:creationId xmlns:p14="http://schemas.microsoft.com/office/powerpoint/2010/main" val="3279250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1749"/>
            <a:ext cx="9144000" cy="19308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1"/>
          <p:cNvSpPr>
            <a:spLocks noGrp="1"/>
          </p:cNvSpPr>
          <p:nvPr>
            <p:ph type="ctrTitle"/>
          </p:nvPr>
        </p:nvSpPr>
        <p:spPr>
          <a:xfrm>
            <a:off x="484087" y="-297906"/>
            <a:ext cx="7772400" cy="2186970"/>
          </a:xfrm>
        </p:spPr>
        <p:txBody>
          <a:bodyPr>
            <a:noAutofit/>
          </a:bodyPr>
          <a:lstStyle/>
          <a:p>
            <a:r>
              <a:rPr lang="en-US" sz="3600" dirty="0" smtClean="0"/>
              <a:t>Tiny Rainbow Lasers</a:t>
            </a:r>
            <a:br>
              <a:rPr lang="en-US" sz="3600" dirty="0" smtClean="0"/>
            </a:br>
            <a:r>
              <a:rPr lang="en-US" sz="2800" dirty="0" smtClean="0"/>
              <a:t>how photonic-chip supercontinuum generation is making optical frequency combs </a:t>
            </a:r>
            <a:br>
              <a:rPr lang="en-US" sz="2800" dirty="0" smtClean="0"/>
            </a:br>
            <a:r>
              <a:rPr lang="en-US" sz="2800" dirty="0" smtClean="0"/>
              <a:t>smaller, faster, and better</a:t>
            </a:r>
            <a:endParaRPr lang="en-US" sz="3600" dirty="0">
              <a:solidFill>
                <a:srgbClr val="0000FF"/>
              </a:solidFill>
            </a:endParaRPr>
          </a:p>
        </p:txBody>
      </p:sp>
      <p:sp>
        <p:nvSpPr>
          <p:cNvPr id="5" name="Slide Number Placeholder 4"/>
          <p:cNvSpPr>
            <a:spLocks noGrp="1"/>
          </p:cNvSpPr>
          <p:nvPr>
            <p:ph type="sldNum" sz="quarter" idx="12"/>
          </p:nvPr>
        </p:nvSpPr>
        <p:spPr/>
        <p:txBody>
          <a:bodyPr/>
          <a:lstStyle/>
          <a:p>
            <a:fld id="{25AB040B-060E-F94F-A4A9-51C7CC811EAA}" type="slidenum">
              <a:rPr lang="en-US" smtClean="0"/>
              <a:t>2</a:t>
            </a:fld>
            <a:endParaRPr lang="en-US"/>
          </a:p>
        </p:txBody>
      </p:sp>
      <p:pic>
        <p:nvPicPr>
          <p:cNvPr id="8" name="Picture 7"/>
          <p:cNvPicPr>
            <a:picLocks noChangeAspect="1"/>
          </p:cNvPicPr>
          <p:nvPr/>
        </p:nvPicPr>
        <p:blipFill rotWithShape="1">
          <a:blip r:embed="rId3"/>
          <a:srcRect l="21089" t="12597" b="1"/>
          <a:stretch/>
        </p:blipFill>
        <p:spPr>
          <a:xfrm rot="20820280">
            <a:off x="4658348" y="2399486"/>
            <a:ext cx="3364420" cy="3726494"/>
          </a:xfrm>
          <a:prstGeom prst="rect">
            <a:avLst/>
          </a:prstGeom>
        </p:spPr>
      </p:pic>
      <p:pic>
        <p:nvPicPr>
          <p:cNvPr id="9" name="Picture 8"/>
          <p:cNvPicPr>
            <a:picLocks noChangeAspect="1"/>
          </p:cNvPicPr>
          <p:nvPr/>
        </p:nvPicPr>
        <p:blipFill>
          <a:blip r:embed="rId4"/>
          <a:stretch>
            <a:fillRect/>
          </a:stretch>
        </p:blipFill>
        <p:spPr>
          <a:xfrm rot="17117185">
            <a:off x="1413457" y="301836"/>
            <a:ext cx="3176732" cy="4351916"/>
          </a:xfrm>
          <a:prstGeom prst="rect">
            <a:avLst/>
          </a:prstGeom>
        </p:spPr>
      </p:pic>
    </p:spTree>
    <p:extLst>
      <p:ext uri="{BB962C8B-B14F-4D97-AF65-F5344CB8AC3E}">
        <p14:creationId xmlns:p14="http://schemas.microsoft.com/office/powerpoint/2010/main" val="2141853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g 2 - Three-spectrometer supercontinuum - 2D.png"/>
          <p:cNvPicPr>
            <a:picLocks noChangeAspect="1"/>
          </p:cNvPicPr>
          <p:nvPr/>
        </p:nvPicPr>
        <p:blipFill rotWithShape="1">
          <a:blip r:embed="rId3" cstate="print">
            <a:extLst>
              <a:ext uri="{28A0092B-C50C-407E-A947-70E740481C1C}">
                <a14:useLocalDpi xmlns:a14="http://schemas.microsoft.com/office/drawing/2010/main"/>
              </a:ext>
            </a:extLst>
          </a:blip>
          <a:srcRect l="3402"/>
          <a:stretch/>
        </p:blipFill>
        <p:spPr>
          <a:xfrm>
            <a:off x="0" y="1486171"/>
            <a:ext cx="9144000" cy="4525162"/>
          </a:xfrm>
          <a:prstGeom prst="rect">
            <a:avLst/>
          </a:prstGeom>
        </p:spPr>
      </p:pic>
      <p:sp>
        <p:nvSpPr>
          <p:cNvPr id="11" name="Slide Number Placeholder 10"/>
          <p:cNvSpPr>
            <a:spLocks noGrp="1"/>
          </p:cNvSpPr>
          <p:nvPr>
            <p:ph type="sldNum" sz="quarter" idx="12"/>
          </p:nvPr>
        </p:nvSpPr>
        <p:spPr/>
        <p:txBody>
          <a:bodyPr/>
          <a:lstStyle/>
          <a:p>
            <a:fld id="{25AB040B-060E-F94F-A4A9-51C7CC811EAA}" type="slidenum">
              <a:rPr lang="en-US" smtClean="0"/>
              <a:t>20</a:t>
            </a:fld>
            <a:endParaRPr lang="en-US"/>
          </a:p>
        </p:txBody>
      </p:sp>
      <p:sp>
        <p:nvSpPr>
          <p:cNvPr id="12" name="Title 11"/>
          <p:cNvSpPr>
            <a:spLocks noGrp="1"/>
          </p:cNvSpPr>
          <p:nvPr>
            <p:ph type="title"/>
          </p:nvPr>
        </p:nvSpPr>
        <p:spPr/>
        <p:txBody>
          <a:bodyPr/>
          <a:lstStyle/>
          <a:p>
            <a:r>
              <a:rPr lang="en-US" dirty="0" smtClean="0"/>
              <a:t>Tunable spectrum</a:t>
            </a:r>
            <a:endParaRPr lang="en-US" dirty="0"/>
          </a:p>
        </p:txBody>
      </p:sp>
      <p:sp>
        <p:nvSpPr>
          <p:cNvPr id="14" name="TextBox 13"/>
          <p:cNvSpPr txBox="1"/>
          <p:nvPr/>
        </p:nvSpPr>
        <p:spPr>
          <a:xfrm>
            <a:off x="1142614" y="1184671"/>
            <a:ext cx="7053877" cy="338554"/>
          </a:xfrm>
          <a:prstGeom prst="rect">
            <a:avLst/>
          </a:prstGeom>
          <a:noFill/>
        </p:spPr>
        <p:txBody>
          <a:bodyPr wrap="square" rtlCol="0">
            <a:spAutoFit/>
          </a:bodyPr>
          <a:lstStyle/>
          <a:p>
            <a:r>
              <a:rPr lang="en-US" sz="1600" dirty="0" smtClean="0">
                <a:latin typeface="Avenir Book"/>
                <a:cs typeface="Avenir Book"/>
              </a:rPr>
              <a:t>Experimental supercontinuum from ~640-nm-thickness </a:t>
            </a:r>
            <a:r>
              <a:rPr lang="en-US" sz="1600" dirty="0" err="1" smtClean="0">
                <a:latin typeface="Avenir Book"/>
                <a:cs typeface="Avenir Book"/>
              </a:rPr>
              <a:t>SiN</a:t>
            </a:r>
            <a:r>
              <a:rPr lang="en-US" sz="1600" dirty="0" smtClean="0">
                <a:latin typeface="Avenir Book"/>
                <a:cs typeface="Avenir Book"/>
              </a:rPr>
              <a:t> waveguides</a:t>
            </a:r>
            <a:endParaRPr lang="en-US" sz="1600" dirty="0">
              <a:latin typeface="Avenir Book"/>
              <a:cs typeface="Avenir Book"/>
            </a:endParaRPr>
          </a:p>
        </p:txBody>
      </p:sp>
    </p:spTree>
    <p:extLst>
      <p:ext uri="{BB962C8B-B14F-4D97-AF65-F5344CB8AC3E}">
        <p14:creationId xmlns:p14="http://schemas.microsoft.com/office/powerpoint/2010/main" val="204575524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supercontinuum</a:t>
            </a:r>
            <a:endParaRPr lang="en-US" dirty="0"/>
          </a:p>
        </p:txBody>
      </p:sp>
      <p:pic>
        <p:nvPicPr>
          <p:cNvPr id="6" name="Picture 5" descr="Fig 2 - Three-spectrometer supercontinuum - 2D.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512728"/>
            <a:ext cx="9144000" cy="4492404"/>
          </a:xfrm>
          <a:prstGeom prst="rect">
            <a:avLst/>
          </a:prstGeom>
        </p:spPr>
      </p:pic>
      <p:sp>
        <p:nvSpPr>
          <p:cNvPr id="7" name="Slide Number Placeholder 6"/>
          <p:cNvSpPr>
            <a:spLocks noGrp="1"/>
          </p:cNvSpPr>
          <p:nvPr>
            <p:ph type="sldNum" sz="quarter" idx="12"/>
          </p:nvPr>
        </p:nvSpPr>
        <p:spPr/>
        <p:txBody>
          <a:bodyPr/>
          <a:lstStyle/>
          <a:p>
            <a:fld id="{25AB040B-060E-F94F-A4A9-51C7CC811EAA}" type="slidenum">
              <a:rPr lang="en-US" smtClean="0"/>
              <a:t>21</a:t>
            </a:fld>
            <a:endParaRPr lang="en-US"/>
          </a:p>
        </p:txBody>
      </p:sp>
      <p:sp>
        <p:nvSpPr>
          <p:cNvPr id="10" name="TextBox 9"/>
          <p:cNvSpPr txBox="1"/>
          <p:nvPr/>
        </p:nvSpPr>
        <p:spPr>
          <a:xfrm>
            <a:off x="1142614" y="1269450"/>
            <a:ext cx="7053877" cy="338554"/>
          </a:xfrm>
          <a:prstGeom prst="rect">
            <a:avLst/>
          </a:prstGeom>
          <a:noFill/>
        </p:spPr>
        <p:txBody>
          <a:bodyPr wrap="square" rtlCol="0">
            <a:spAutoFit/>
          </a:bodyPr>
          <a:lstStyle/>
          <a:p>
            <a:r>
              <a:rPr lang="en-US" sz="1600" dirty="0" smtClean="0">
                <a:latin typeface="Avenir Book"/>
                <a:cs typeface="Avenir Book"/>
              </a:rPr>
              <a:t>Experimental supercontinuum from ~640-nm-thickness </a:t>
            </a:r>
            <a:r>
              <a:rPr lang="en-US" sz="1600" dirty="0" err="1" smtClean="0">
                <a:latin typeface="Avenir Book"/>
                <a:cs typeface="Avenir Book"/>
              </a:rPr>
              <a:t>SiN</a:t>
            </a:r>
            <a:r>
              <a:rPr lang="en-US" sz="1600" dirty="0" smtClean="0">
                <a:latin typeface="Avenir Book"/>
                <a:cs typeface="Avenir Book"/>
              </a:rPr>
              <a:t> waveguides</a:t>
            </a:r>
            <a:endParaRPr lang="en-US" sz="1600" dirty="0">
              <a:latin typeface="Avenir Book"/>
              <a:cs typeface="Avenir Book"/>
            </a:endParaRPr>
          </a:p>
        </p:txBody>
      </p:sp>
    </p:spTree>
    <p:extLst>
      <p:ext uri="{BB962C8B-B14F-4D97-AF65-F5344CB8AC3E}">
        <p14:creationId xmlns:p14="http://schemas.microsoft.com/office/powerpoint/2010/main" val="36855809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5060437"/>
            <a:ext cx="9144001" cy="1797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 y="-32338"/>
            <a:ext cx="9144001" cy="1795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25AB040B-060E-F94F-A4A9-51C7CC811EAA}" type="slidenum">
              <a:rPr lang="en-US" smtClean="0"/>
              <a:t>22</a:t>
            </a:fld>
            <a:endParaRPr lang="en-US"/>
          </a:p>
        </p:txBody>
      </p:sp>
      <p:pic>
        <p:nvPicPr>
          <p:cNvPr id="3" name="Picture 2" descr="frame000.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39743838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5060437"/>
            <a:ext cx="9144001" cy="1797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 y="-32338"/>
            <a:ext cx="9144001" cy="1795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25AB040B-060E-F94F-A4A9-51C7CC811EAA}" type="slidenum">
              <a:rPr lang="en-US" smtClean="0"/>
              <a:t>23</a:t>
            </a:fld>
            <a:endParaRPr lang="en-US"/>
          </a:p>
        </p:txBody>
      </p:sp>
      <p:pic>
        <p:nvPicPr>
          <p:cNvPr id="3" name="Picture 2" descr="NLSE_640nm_80nm_widths-Back-in-USA-0.00010_steps_1002016-07-26_11h30m29s_animation.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1717619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5060437"/>
            <a:ext cx="9144001" cy="1797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Comparison to NLSE</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24</a:t>
            </a:fld>
            <a:endParaRPr lang="en-US"/>
          </a:p>
        </p:txBody>
      </p:sp>
      <p:sp>
        <p:nvSpPr>
          <p:cNvPr id="7" name="TextBox 6"/>
          <p:cNvSpPr txBox="1"/>
          <p:nvPr/>
        </p:nvSpPr>
        <p:spPr>
          <a:xfrm>
            <a:off x="223909" y="4868333"/>
            <a:ext cx="1264777" cy="369332"/>
          </a:xfrm>
          <a:prstGeom prst="rect">
            <a:avLst/>
          </a:prstGeom>
          <a:noFill/>
        </p:spPr>
        <p:txBody>
          <a:bodyPr wrap="none" rtlCol="0">
            <a:spAutoFit/>
          </a:bodyPr>
          <a:lstStyle/>
          <a:p>
            <a:r>
              <a:rPr lang="en-US" dirty="0" smtClean="0"/>
              <a:t>Experiment</a:t>
            </a:r>
            <a:endParaRPr lang="en-US" dirty="0"/>
          </a:p>
        </p:txBody>
      </p:sp>
      <p:sp>
        <p:nvSpPr>
          <p:cNvPr id="8" name="TextBox 7"/>
          <p:cNvSpPr txBox="1"/>
          <p:nvPr/>
        </p:nvSpPr>
        <p:spPr>
          <a:xfrm>
            <a:off x="336826" y="1724336"/>
            <a:ext cx="839969" cy="646331"/>
          </a:xfrm>
          <a:prstGeom prst="rect">
            <a:avLst/>
          </a:prstGeom>
          <a:noFill/>
        </p:spPr>
        <p:txBody>
          <a:bodyPr wrap="none" rtlCol="0">
            <a:spAutoFit/>
          </a:bodyPr>
          <a:lstStyle/>
          <a:p>
            <a:r>
              <a:rPr lang="en-US" dirty="0" smtClean="0"/>
              <a:t>NLSE </a:t>
            </a:r>
          </a:p>
          <a:p>
            <a:r>
              <a:rPr lang="en-US" dirty="0" smtClean="0"/>
              <a:t>Theory</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0246" y="683437"/>
            <a:ext cx="5467421" cy="6174564"/>
          </a:xfrm>
          <a:prstGeom prst="rect">
            <a:avLst/>
          </a:prstGeom>
        </p:spPr>
      </p:pic>
    </p:spTree>
    <p:extLst>
      <p:ext uri="{BB962C8B-B14F-4D97-AF65-F5344CB8AC3E}">
        <p14:creationId xmlns:p14="http://schemas.microsoft.com/office/powerpoint/2010/main" val="7631042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Supercontinuum to 657 nm</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25</a:t>
            </a:fld>
            <a:endParaRPr lang="en-US"/>
          </a:p>
        </p:txBody>
      </p:sp>
      <p:grpSp>
        <p:nvGrpSpPr>
          <p:cNvPr id="3" name="Group 2"/>
          <p:cNvGrpSpPr/>
          <p:nvPr/>
        </p:nvGrpSpPr>
        <p:grpSpPr>
          <a:xfrm>
            <a:off x="0" y="1552222"/>
            <a:ext cx="9144000" cy="3634191"/>
            <a:chOff x="0" y="1552222"/>
            <a:chExt cx="9144000" cy="3634191"/>
          </a:xfrm>
        </p:grpSpPr>
        <p:pic>
          <p:nvPicPr>
            <p:cNvPr id="6" name="Picture 5"/>
            <p:cNvPicPr>
              <a:picLocks noChangeAspect="1"/>
            </p:cNvPicPr>
            <p:nvPr/>
          </p:nvPicPr>
          <p:blipFill rotWithShape="1">
            <a:blip r:embed="rId3"/>
            <a:srcRect t="51379"/>
            <a:stretch/>
          </p:blipFill>
          <p:spPr>
            <a:xfrm>
              <a:off x="0" y="2094253"/>
              <a:ext cx="9144000" cy="3092160"/>
            </a:xfrm>
            <a:prstGeom prst="rect">
              <a:avLst/>
            </a:prstGeom>
          </p:spPr>
        </p:pic>
        <p:sp>
          <p:nvSpPr>
            <p:cNvPr id="5" name="Rectangle 4"/>
            <p:cNvSpPr/>
            <p:nvPr/>
          </p:nvSpPr>
          <p:spPr>
            <a:xfrm>
              <a:off x="112888" y="1552222"/>
              <a:ext cx="451556" cy="7196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91979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 Modulated structures for spectral shaping</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26</a:t>
            </a:fld>
            <a:endParaRPr lang="en-US"/>
          </a:p>
        </p:txBody>
      </p:sp>
      <p:pic>
        <p:nvPicPr>
          <p:cNvPr id="7" name="Picture 6"/>
          <p:cNvPicPr>
            <a:picLocks noChangeAspect="1"/>
          </p:cNvPicPr>
          <p:nvPr/>
        </p:nvPicPr>
        <p:blipFill>
          <a:blip r:embed="rId3"/>
          <a:stretch>
            <a:fillRect/>
          </a:stretch>
        </p:blipFill>
        <p:spPr>
          <a:xfrm>
            <a:off x="310843" y="762000"/>
            <a:ext cx="8593667" cy="2133600"/>
          </a:xfrm>
          <a:prstGeom prst="rect">
            <a:avLst/>
          </a:prstGeom>
        </p:spPr>
      </p:pic>
      <p:grpSp>
        <p:nvGrpSpPr>
          <p:cNvPr id="10" name="Group 9"/>
          <p:cNvGrpSpPr/>
          <p:nvPr/>
        </p:nvGrpSpPr>
        <p:grpSpPr>
          <a:xfrm>
            <a:off x="1368807" y="2937934"/>
            <a:ext cx="6215672" cy="3406566"/>
            <a:chOff x="1368807" y="2810934"/>
            <a:chExt cx="6215672" cy="3406566"/>
          </a:xfrm>
        </p:grpSpPr>
        <p:pic>
          <p:nvPicPr>
            <p:cNvPr id="8" name="Picture 7"/>
            <p:cNvPicPr>
              <a:picLocks noChangeAspect="1"/>
            </p:cNvPicPr>
            <p:nvPr/>
          </p:nvPicPr>
          <p:blipFill rotWithShape="1">
            <a:blip r:embed="rId4"/>
            <a:srcRect b="67424"/>
            <a:stretch/>
          </p:blipFill>
          <p:spPr>
            <a:xfrm>
              <a:off x="1368807" y="2810934"/>
              <a:ext cx="6215672" cy="3037234"/>
            </a:xfrm>
            <a:prstGeom prst="rect">
              <a:avLst/>
            </a:prstGeom>
          </p:spPr>
        </p:pic>
        <p:sp>
          <p:nvSpPr>
            <p:cNvPr id="9" name="TextBox 8"/>
            <p:cNvSpPr txBox="1"/>
            <p:nvPr/>
          </p:nvSpPr>
          <p:spPr>
            <a:xfrm>
              <a:off x="3683000" y="5848168"/>
              <a:ext cx="1813905" cy="369332"/>
            </a:xfrm>
            <a:prstGeom prst="rect">
              <a:avLst/>
            </a:prstGeom>
            <a:noFill/>
          </p:spPr>
          <p:txBody>
            <a:bodyPr wrap="none" rtlCol="0">
              <a:spAutoFit/>
            </a:bodyPr>
            <a:lstStyle/>
            <a:p>
              <a:r>
                <a:rPr lang="en-US" dirty="0" smtClean="0"/>
                <a:t>Wavelength (nm)</a:t>
              </a:r>
              <a:endParaRPr lang="en-US" dirty="0"/>
            </a:p>
          </p:txBody>
        </p:sp>
      </p:grpSp>
    </p:spTree>
    <p:extLst>
      <p:ext uri="{BB962C8B-B14F-4D97-AF65-F5344CB8AC3E}">
        <p14:creationId xmlns:p14="http://schemas.microsoft.com/office/powerpoint/2010/main" val="109174070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11525" y="2959678"/>
            <a:ext cx="6942666" cy="3471333"/>
          </a:xfrm>
          <a:prstGeom prst="rect">
            <a:avLst/>
          </a:prstGeom>
        </p:spPr>
      </p:pic>
      <p:pic>
        <p:nvPicPr>
          <p:cNvPr id="31" name="Picture 30"/>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230000"/>
                    </a14:imgEffect>
                  </a14:imgLayer>
                </a14:imgProps>
              </a:ext>
              <a:ext uri="{28A0092B-C50C-407E-A947-70E740481C1C}">
                <a14:useLocalDpi xmlns:a14="http://schemas.microsoft.com/office/drawing/2010/main"/>
              </a:ext>
            </a:extLst>
          </a:blip>
          <a:srcRect l="35512" t="24975" r="18459" b="23652"/>
          <a:stretch/>
        </p:blipFill>
        <p:spPr>
          <a:xfrm>
            <a:off x="104043" y="758394"/>
            <a:ext cx="4728553" cy="2201284"/>
          </a:xfrm>
          <a:prstGeom prst="rect">
            <a:avLst/>
          </a:prstGeom>
        </p:spPr>
      </p:pic>
      <p:pic>
        <p:nvPicPr>
          <p:cNvPr id="32" name="Picture 31"/>
          <p:cNvPicPr>
            <a:picLocks noChangeAspect="1"/>
          </p:cNvPicPr>
          <p:nvPr/>
        </p:nvPicPr>
        <p:blipFill rotWithShape="1">
          <a:blip r:embed="rId6" cstate="screen">
            <a:extLst>
              <a:ext uri="{28A0092B-C50C-407E-A947-70E740481C1C}">
                <a14:useLocalDpi xmlns:a14="http://schemas.microsoft.com/office/drawing/2010/main"/>
              </a:ext>
            </a:extLst>
          </a:blip>
          <a:srcRect l="36516" t="27954" r="16312" b="7958"/>
          <a:stretch/>
        </p:blipFill>
        <p:spPr>
          <a:xfrm>
            <a:off x="4889040" y="735835"/>
            <a:ext cx="4199019" cy="2219470"/>
          </a:xfrm>
          <a:prstGeom prst="rect">
            <a:avLst/>
          </a:prstGeom>
        </p:spPr>
      </p:pic>
      <p:cxnSp>
        <p:nvCxnSpPr>
          <p:cNvPr id="33" name="Straight Arrow Connector 32"/>
          <p:cNvCxnSpPr/>
          <p:nvPr/>
        </p:nvCxnSpPr>
        <p:spPr>
          <a:xfrm flipV="1">
            <a:off x="7001643" y="1922050"/>
            <a:ext cx="0" cy="3272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630770" y="2249275"/>
            <a:ext cx="1129786" cy="461665"/>
          </a:xfrm>
          <a:prstGeom prst="rect">
            <a:avLst/>
          </a:prstGeom>
          <a:noFill/>
        </p:spPr>
        <p:txBody>
          <a:bodyPr wrap="none" rtlCol="0">
            <a:spAutoFit/>
          </a:bodyPr>
          <a:lstStyle/>
          <a:p>
            <a:r>
              <a:rPr lang="en-US" sz="2400" dirty="0" smtClean="0"/>
              <a:t>400 nm</a:t>
            </a:r>
            <a:endParaRPr lang="en-US" sz="2400" dirty="0"/>
          </a:p>
        </p:txBody>
      </p:sp>
      <p:sp>
        <p:nvSpPr>
          <p:cNvPr id="35" name="TextBox 34"/>
          <p:cNvSpPr txBox="1"/>
          <p:nvPr/>
        </p:nvSpPr>
        <p:spPr>
          <a:xfrm>
            <a:off x="1514477" y="1987251"/>
            <a:ext cx="1656673" cy="830997"/>
          </a:xfrm>
          <a:prstGeom prst="rect">
            <a:avLst/>
          </a:prstGeom>
          <a:noFill/>
        </p:spPr>
        <p:txBody>
          <a:bodyPr wrap="none" rtlCol="0">
            <a:spAutoFit/>
          </a:bodyPr>
          <a:lstStyle/>
          <a:p>
            <a:pPr algn="ctr"/>
            <a:r>
              <a:rPr lang="en-US" sz="2400" dirty="0" smtClean="0">
                <a:solidFill>
                  <a:srgbClr val="FC00F5"/>
                </a:solidFill>
              </a:rPr>
              <a:t>PPLN</a:t>
            </a:r>
          </a:p>
          <a:p>
            <a:pPr algn="ctr"/>
            <a:r>
              <a:rPr lang="en-US" sz="2400" dirty="0" smtClean="0">
                <a:solidFill>
                  <a:srgbClr val="FC00F5"/>
                </a:solidFill>
              </a:rPr>
              <a:t>waveguides</a:t>
            </a:r>
            <a:endParaRPr lang="en-US" sz="2400" dirty="0">
              <a:solidFill>
                <a:srgbClr val="FC00F5"/>
              </a:solidFill>
            </a:endParaRPr>
          </a:p>
        </p:txBody>
      </p:sp>
      <p:sp>
        <p:nvSpPr>
          <p:cNvPr id="36" name="TextBox 35"/>
          <p:cNvSpPr txBox="1"/>
          <p:nvPr/>
        </p:nvSpPr>
        <p:spPr>
          <a:xfrm>
            <a:off x="3501221" y="1958513"/>
            <a:ext cx="1285779" cy="830997"/>
          </a:xfrm>
          <a:prstGeom prst="rect">
            <a:avLst/>
          </a:prstGeom>
          <a:noFill/>
        </p:spPr>
        <p:txBody>
          <a:bodyPr wrap="none" rtlCol="0">
            <a:spAutoFit/>
          </a:bodyPr>
          <a:lstStyle/>
          <a:p>
            <a:pPr algn="ctr"/>
            <a:r>
              <a:rPr lang="en-US" sz="2400" dirty="0" smtClean="0">
                <a:solidFill>
                  <a:srgbClr val="FF6600"/>
                </a:solidFill>
              </a:rPr>
              <a:t>4100 nm</a:t>
            </a:r>
          </a:p>
          <a:p>
            <a:pPr algn="ctr"/>
            <a:r>
              <a:rPr lang="en-US" sz="2400" dirty="0" smtClean="0">
                <a:solidFill>
                  <a:srgbClr val="FF6600"/>
                </a:solidFill>
              </a:rPr>
              <a:t>~10</a:t>
            </a:r>
            <a:r>
              <a:rPr lang="en-US" sz="2400" dirty="0" smtClean="0">
                <a:solidFill>
                  <a:srgbClr val="FF6600"/>
                </a:solidFill>
              </a:rPr>
              <a:t> </a:t>
            </a:r>
            <a:r>
              <a:rPr lang="en-US" sz="2400" dirty="0" err="1" smtClean="0">
                <a:solidFill>
                  <a:srgbClr val="FF6600"/>
                </a:solidFill>
              </a:rPr>
              <a:t>nJ</a:t>
            </a:r>
            <a:endParaRPr lang="en-US" sz="2400" dirty="0">
              <a:solidFill>
                <a:srgbClr val="FF6600"/>
              </a:solidFill>
            </a:endParaRPr>
          </a:p>
        </p:txBody>
      </p:sp>
      <p:cxnSp>
        <p:nvCxnSpPr>
          <p:cNvPr id="37" name="Straight Arrow Connector 36"/>
          <p:cNvCxnSpPr/>
          <p:nvPr/>
        </p:nvCxnSpPr>
        <p:spPr>
          <a:xfrm flipH="1">
            <a:off x="3603599" y="1821543"/>
            <a:ext cx="568815" cy="9916"/>
          </a:xfrm>
          <a:prstGeom prst="straightConnector1">
            <a:avLst/>
          </a:prstGeom>
          <a:ln w="5715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713800" y="1454654"/>
            <a:ext cx="2730977" cy="9916"/>
          </a:xfrm>
          <a:prstGeom prst="line">
            <a:avLst/>
          </a:prstGeom>
          <a:ln w="28575" cmpd="sng">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514476" y="1066090"/>
            <a:ext cx="1066969" cy="461665"/>
          </a:xfrm>
          <a:prstGeom prst="rect">
            <a:avLst/>
          </a:prstGeom>
          <a:noFill/>
        </p:spPr>
        <p:txBody>
          <a:bodyPr wrap="none" rtlCol="0">
            <a:spAutoFit/>
          </a:bodyPr>
          <a:lstStyle/>
          <a:p>
            <a:r>
              <a:rPr lang="en-US" sz="2400" b="1" dirty="0" smtClean="0">
                <a:solidFill>
                  <a:srgbClr val="FFFF00"/>
                </a:solidFill>
              </a:rPr>
              <a:t>25 mm</a:t>
            </a:r>
            <a:endParaRPr lang="en-US" sz="2400" b="1" dirty="0">
              <a:solidFill>
                <a:srgbClr val="FFFF00"/>
              </a:solidFill>
            </a:endParaRPr>
          </a:p>
        </p:txBody>
      </p:sp>
      <p:sp>
        <p:nvSpPr>
          <p:cNvPr id="40" name="TextBox 39"/>
          <p:cNvSpPr txBox="1"/>
          <p:nvPr/>
        </p:nvSpPr>
        <p:spPr>
          <a:xfrm>
            <a:off x="4832596" y="721724"/>
            <a:ext cx="4007452" cy="400110"/>
          </a:xfrm>
          <a:prstGeom prst="rect">
            <a:avLst/>
          </a:prstGeom>
          <a:noFill/>
        </p:spPr>
        <p:txBody>
          <a:bodyPr wrap="none" rtlCol="0">
            <a:spAutoFit/>
          </a:bodyPr>
          <a:lstStyle/>
          <a:p>
            <a:r>
              <a:rPr lang="en-US" sz="2000" dirty="0" smtClean="0">
                <a:solidFill>
                  <a:schemeClr val="bg1"/>
                </a:solidFill>
              </a:rPr>
              <a:t> </a:t>
            </a:r>
            <a:r>
              <a:rPr lang="en-US" sz="2000" dirty="0" smtClean="0">
                <a:solidFill>
                  <a:schemeClr val="bg1"/>
                </a:solidFill>
              </a:rPr>
              <a:t>Harmonic light dispersed with prism</a:t>
            </a:r>
            <a:endParaRPr lang="en-US" sz="2000" dirty="0">
              <a:solidFill>
                <a:schemeClr val="bg1"/>
              </a:solidFill>
            </a:endParaRPr>
          </a:p>
        </p:txBody>
      </p:sp>
      <p:sp>
        <p:nvSpPr>
          <p:cNvPr id="41" name="TextBox 40"/>
          <p:cNvSpPr txBox="1"/>
          <p:nvPr/>
        </p:nvSpPr>
        <p:spPr>
          <a:xfrm>
            <a:off x="104043" y="758393"/>
            <a:ext cx="184666" cy="369332"/>
          </a:xfrm>
          <a:prstGeom prst="rect">
            <a:avLst/>
          </a:prstGeom>
          <a:noFill/>
        </p:spPr>
        <p:txBody>
          <a:bodyPr wrap="none" rtlCol="0">
            <a:spAutoFit/>
          </a:bodyPr>
          <a:lstStyle/>
          <a:p>
            <a:r>
              <a:rPr lang="en-US" b="1" dirty="0" smtClean="0">
                <a:solidFill>
                  <a:schemeClr val="bg1"/>
                </a:solidFill>
              </a:rPr>
              <a:t> </a:t>
            </a:r>
            <a:endParaRPr lang="en-US" b="1" dirty="0">
              <a:solidFill>
                <a:schemeClr val="bg1"/>
              </a:solidFill>
            </a:endParaRPr>
          </a:p>
        </p:txBody>
      </p:sp>
      <p:sp>
        <p:nvSpPr>
          <p:cNvPr id="16" name="Title 1"/>
          <p:cNvSpPr txBox="1">
            <a:spLocks/>
          </p:cNvSpPr>
          <p:nvPr/>
        </p:nvSpPr>
        <p:spPr>
          <a:xfrm>
            <a:off x="0" y="-32338"/>
            <a:ext cx="9144000" cy="70967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rgbClr val="0000FF"/>
                </a:solidFill>
                <a:latin typeface="Avenir Book"/>
                <a:ea typeface="+mj-ea"/>
                <a:cs typeface="Avenir Book"/>
              </a:defRPr>
            </a:lvl1pPr>
          </a:lstStyle>
          <a:p>
            <a:r>
              <a:rPr lang="en-US" dirty="0"/>
              <a:t>3</a:t>
            </a:r>
            <a:r>
              <a:rPr lang="en-US" dirty="0" smtClean="0"/>
              <a:t>. High harmonic generation (HHG) </a:t>
            </a:r>
            <a:endParaRPr lang="en-US" dirty="0"/>
          </a:p>
        </p:txBody>
      </p:sp>
    </p:spTree>
    <p:extLst>
      <p:ext uri="{BB962C8B-B14F-4D97-AF65-F5344CB8AC3E}">
        <p14:creationId xmlns:p14="http://schemas.microsoft.com/office/powerpoint/2010/main" val="35721788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a:t>Simplified self-</a:t>
            </a:r>
            <a:r>
              <a:rPr lang="en-US" dirty="0" smtClean="0"/>
              <a:t>referencing with </a:t>
            </a:r>
            <a:r>
              <a:rPr lang="en-US" dirty="0" err="1" smtClean="0"/>
              <a:t>AlN</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28</a:t>
            </a:fld>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49432"/>
          <a:stretch/>
        </p:blipFill>
        <p:spPr>
          <a:xfrm>
            <a:off x="2873081" y="2106632"/>
            <a:ext cx="6031429" cy="4066642"/>
          </a:xfrm>
          <a:prstGeom prst="rect">
            <a:avLst/>
          </a:prstGeom>
        </p:spPr>
      </p:pic>
      <p:pic>
        <p:nvPicPr>
          <p:cNvPr id="9" name="Picture 8" descr="AlN_waveguides0.6.png"/>
          <p:cNvPicPr>
            <a:picLocks noChangeAspect="1"/>
          </p:cNvPicPr>
          <p:nvPr/>
        </p:nvPicPr>
        <p:blipFill rotWithShape="1">
          <a:blip r:embed="rId4" cstate="print">
            <a:extLst>
              <a:ext uri="{28A0092B-C50C-407E-A947-70E740481C1C}">
                <a14:useLocalDpi xmlns:a14="http://schemas.microsoft.com/office/drawing/2010/main" val="0"/>
              </a:ext>
            </a:extLst>
          </a:blip>
          <a:srcRect r="30818"/>
          <a:stretch/>
        </p:blipFill>
        <p:spPr>
          <a:xfrm>
            <a:off x="116423" y="773198"/>
            <a:ext cx="2526815" cy="2739325"/>
          </a:xfrm>
          <a:prstGeom prst="rect">
            <a:avLst/>
          </a:prstGeom>
        </p:spPr>
      </p:pic>
      <p:sp>
        <p:nvSpPr>
          <p:cNvPr id="13" name="TextBox 12"/>
          <p:cNvSpPr txBox="1"/>
          <p:nvPr/>
        </p:nvSpPr>
        <p:spPr>
          <a:xfrm>
            <a:off x="3052885" y="1452148"/>
            <a:ext cx="1956485" cy="646331"/>
          </a:xfrm>
          <a:prstGeom prst="rect">
            <a:avLst/>
          </a:prstGeom>
          <a:noFill/>
        </p:spPr>
        <p:txBody>
          <a:bodyPr wrap="none" rtlCol="0">
            <a:spAutoFit/>
          </a:bodyPr>
          <a:lstStyle/>
          <a:p>
            <a:r>
              <a:rPr lang="en-US" dirty="0" err="1">
                <a:solidFill>
                  <a:srgbClr val="2AE31C"/>
                </a:solidFill>
              </a:rPr>
              <a:t>AlN</a:t>
            </a:r>
            <a:r>
              <a:rPr lang="en-US" dirty="0">
                <a:solidFill>
                  <a:srgbClr val="2AE31C"/>
                </a:solidFill>
              </a:rPr>
              <a:t> </a:t>
            </a:r>
            <a:r>
              <a:rPr lang="en-US" dirty="0" smtClean="0">
                <a:solidFill>
                  <a:srgbClr val="2AE31C"/>
                </a:solidFill>
              </a:rPr>
              <a:t>waveguides</a:t>
            </a:r>
          </a:p>
          <a:p>
            <a:r>
              <a:rPr lang="en-US" dirty="0" smtClean="0">
                <a:solidFill>
                  <a:srgbClr val="2AE31C"/>
                </a:solidFill>
              </a:rPr>
              <a:t>(thickness 800 nm)</a:t>
            </a:r>
            <a:endParaRPr lang="en-US" dirty="0">
              <a:solidFill>
                <a:srgbClr val="2AE31C"/>
              </a:solidFill>
            </a:endParaRPr>
          </a:p>
        </p:txBody>
      </p:sp>
      <p:sp>
        <p:nvSpPr>
          <p:cNvPr id="16" name="TextBox 15"/>
          <p:cNvSpPr txBox="1"/>
          <p:nvPr/>
        </p:nvSpPr>
        <p:spPr>
          <a:xfrm>
            <a:off x="3055197" y="876372"/>
            <a:ext cx="2073479" cy="646331"/>
          </a:xfrm>
          <a:prstGeom prst="rect">
            <a:avLst/>
          </a:prstGeom>
          <a:noFill/>
        </p:spPr>
        <p:txBody>
          <a:bodyPr wrap="none" rtlCol="0">
            <a:spAutoFit/>
          </a:bodyPr>
          <a:lstStyle/>
          <a:p>
            <a:r>
              <a:rPr lang="en-US" dirty="0" smtClean="0">
                <a:solidFill>
                  <a:srgbClr val="187BFF"/>
                </a:solidFill>
              </a:rPr>
              <a:t>SiO2 cladding</a:t>
            </a:r>
          </a:p>
          <a:p>
            <a:r>
              <a:rPr lang="en-US" dirty="0" smtClean="0">
                <a:solidFill>
                  <a:srgbClr val="187BFF"/>
                </a:solidFill>
              </a:rPr>
              <a:t>(thickness 5000 nm)</a:t>
            </a:r>
            <a:endParaRPr lang="en-US" dirty="0">
              <a:solidFill>
                <a:srgbClr val="187BFF"/>
              </a:solidFill>
            </a:endParaRPr>
          </a:p>
        </p:txBody>
      </p:sp>
      <p:sp>
        <p:nvSpPr>
          <p:cNvPr id="17" name="TextBox 16"/>
          <p:cNvSpPr txBox="1"/>
          <p:nvPr/>
        </p:nvSpPr>
        <p:spPr>
          <a:xfrm>
            <a:off x="661430" y="3034411"/>
            <a:ext cx="1377726" cy="400110"/>
          </a:xfrm>
          <a:prstGeom prst="rect">
            <a:avLst/>
          </a:prstGeom>
          <a:noFill/>
        </p:spPr>
        <p:txBody>
          <a:bodyPr wrap="none" rtlCol="0">
            <a:spAutoFit/>
          </a:bodyPr>
          <a:lstStyle/>
          <a:p>
            <a:r>
              <a:rPr lang="en-US" dirty="0" smtClean="0">
                <a:solidFill>
                  <a:srgbClr val="DBDBDB"/>
                </a:solidFill>
              </a:rPr>
              <a:t>Si </a:t>
            </a:r>
            <a:r>
              <a:rPr lang="en-US" sz="2000" dirty="0" smtClean="0">
                <a:solidFill>
                  <a:srgbClr val="DBDBDB"/>
                </a:solidFill>
              </a:rPr>
              <a:t>substrate</a:t>
            </a:r>
            <a:endParaRPr lang="en-US" dirty="0">
              <a:solidFill>
                <a:srgbClr val="DBDBDB"/>
              </a:solidFill>
            </a:endParaRPr>
          </a:p>
        </p:txBody>
      </p:sp>
      <p:cxnSp>
        <p:nvCxnSpPr>
          <p:cNvPr id="20" name="Straight Connector 19"/>
          <p:cNvCxnSpPr>
            <a:endCxn id="13" idx="1"/>
          </p:cNvCxnSpPr>
          <p:nvPr/>
        </p:nvCxnSpPr>
        <p:spPr>
          <a:xfrm flipV="1">
            <a:off x="2639822" y="1775314"/>
            <a:ext cx="413063" cy="42549"/>
          </a:xfrm>
          <a:prstGeom prst="line">
            <a:avLst/>
          </a:prstGeom>
          <a:ln w="57150" cmpd="sng">
            <a:solidFill>
              <a:srgbClr val="2CFF06"/>
            </a:solidFill>
            <a:headEnd type="triangle"/>
            <a:tailEnd type="none"/>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flipV="1">
            <a:off x="2642134" y="1225090"/>
            <a:ext cx="413063" cy="157966"/>
          </a:xfrm>
          <a:prstGeom prst="line">
            <a:avLst/>
          </a:prstGeom>
          <a:ln w="57150" cmpd="sng">
            <a:solidFill>
              <a:srgbClr val="0000FF"/>
            </a:solidFill>
            <a:headEnd type="triangl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2859683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self-referencing</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29</a:t>
            </a:fld>
            <a:endParaRPr lang="en-US"/>
          </a:p>
        </p:txBody>
      </p:sp>
      <p:pic>
        <p:nvPicPr>
          <p:cNvPr id="5" name="Picture 4"/>
          <p:cNvPicPr>
            <a:picLocks noChangeAspect="1"/>
          </p:cNvPicPr>
          <p:nvPr/>
        </p:nvPicPr>
        <p:blipFill>
          <a:blip r:embed="rId3"/>
          <a:stretch>
            <a:fillRect/>
          </a:stretch>
        </p:blipFill>
        <p:spPr>
          <a:xfrm>
            <a:off x="0" y="3392003"/>
            <a:ext cx="9144000" cy="27432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09855" y="677334"/>
            <a:ext cx="5289229" cy="2714669"/>
          </a:xfrm>
          <a:prstGeom prst="rect">
            <a:avLst/>
          </a:prstGeom>
        </p:spPr>
      </p:pic>
    </p:spTree>
    <p:extLst>
      <p:ext uri="{BB962C8B-B14F-4D97-AF65-F5344CB8AC3E}">
        <p14:creationId xmlns:p14="http://schemas.microsoft.com/office/powerpoint/2010/main" val="17934385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1749"/>
            <a:ext cx="9144000" cy="19308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1"/>
          <p:cNvSpPr>
            <a:spLocks noGrp="1"/>
          </p:cNvSpPr>
          <p:nvPr>
            <p:ph type="ctrTitle"/>
          </p:nvPr>
        </p:nvSpPr>
        <p:spPr>
          <a:xfrm>
            <a:off x="484087" y="-297906"/>
            <a:ext cx="7772400" cy="2186970"/>
          </a:xfrm>
        </p:spPr>
        <p:txBody>
          <a:bodyPr>
            <a:noAutofit/>
          </a:bodyPr>
          <a:lstStyle/>
          <a:p>
            <a:r>
              <a:rPr lang="en-US" sz="3600" dirty="0" smtClean="0"/>
              <a:t>Tiny Rainbow Lasers</a:t>
            </a:r>
            <a:br>
              <a:rPr lang="en-US" sz="3600" dirty="0" smtClean="0"/>
            </a:br>
            <a:r>
              <a:rPr lang="en-US" sz="2800" dirty="0" smtClean="0"/>
              <a:t>how photonic-chip supercontinuum generation is making optical frequency combs </a:t>
            </a:r>
            <a:br>
              <a:rPr lang="en-US" sz="2800" dirty="0" smtClean="0"/>
            </a:br>
            <a:r>
              <a:rPr lang="en-US" sz="2800" dirty="0" smtClean="0"/>
              <a:t>smaller, faster, and better</a:t>
            </a:r>
            <a:endParaRPr lang="en-US" sz="3600" dirty="0">
              <a:solidFill>
                <a:srgbClr val="0000FF"/>
              </a:solidFill>
            </a:endParaRPr>
          </a:p>
        </p:txBody>
      </p:sp>
      <p:sp>
        <p:nvSpPr>
          <p:cNvPr id="5" name="Slide Number Placeholder 4"/>
          <p:cNvSpPr>
            <a:spLocks noGrp="1"/>
          </p:cNvSpPr>
          <p:nvPr>
            <p:ph type="sldNum" sz="quarter" idx="12"/>
          </p:nvPr>
        </p:nvSpPr>
        <p:spPr/>
        <p:txBody>
          <a:bodyPr/>
          <a:lstStyle/>
          <a:p>
            <a:fld id="{25AB040B-060E-F94F-A4A9-51C7CC811EAA}" type="slidenum">
              <a:rPr lang="en-US" smtClean="0"/>
              <a:t>3</a:t>
            </a:fld>
            <a:endParaRPr lang="en-US"/>
          </a:p>
        </p:txBody>
      </p:sp>
      <p:pic>
        <p:nvPicPr>
          <p:cNvPr id="11" name="Picture 10"/>
          <p:cNvPicPr>
            <a:picLocks noChangeAspect="1"/>
          </p:cNvPicPr>
          <p:nvPr/>
        </p:nvPicPr>
        <p:blipFill>
          <a:blip r:embed="rId3"/>
          <a:stretch>
            <a:fillRect/>
          </a:stretch>
        </p:blipFill>
        <p:spPr>
          <a:xfrm>
            <a:off x="3889008" y="2709332"/>
            <a:ext cx="3261107" cy="2413000"/>
          </a:xfrm>
          <a:prstGeom prst="rect">
            <a:avLst/>
          </a:prstGeom>
        </p:spPr>
      </p:pic>
      <p:pic>
        <p:nvPicPr>
          <p:cNvPr id="9" name="Picture 8"/>
          <p:cNvPicPr>
            <a:picLocks noChangeAspect="1"/>
          </p:cNvPicPr>
          <p:nvPr/>
        </p:nvPicPr>
        <p:blipFill>
          <a:blip r:embed="rId4"/>
          <a:stretch>
            <a:fillRect/>
          </a:stretch>
        </p:blipFill>
        <p:spPr>
          <a:xfrm rot="17117185">
            <a:off x="1413457" y="301836"/>
            <a:ext cx="3176732" cy="4351916"/>
          </a:xfrm>
          <a:prstGeom prst="rect">
            <a:avLst/>
          </a:prstGeom>
        </p:spPr>
      </p:pic>
    </p:spTree>
    <p:extLst>
      <p:ext uri="{BB962C8B-B14F-4D97-AF65-F5344CB8AC3E}">
        <p14:creationId xmlns:p14="http://schemas.microsoft.com/office/powerpoint/2010/main" val="389675323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5. Low</a:t>
            </a:r>
            <a:r>
              <a:rPr lang="en-US" dirty="0" smtClean="0"/>
              <a:t>-power </a:t>
            </a:r>
            <a:r>
              <a:rPr lang="en-US" dirty="0" smtClean="0"/>
              <a:t>self-referencing</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30</a:t>
            </a:fld>
            <a:endParaRPr lang="en-US"/>
          </a:p>
        </p:txBody>
      </p:sp>
      <p:pic>
        <p:nvPicPr>
          <p:cNvPr id="5" name="Picture 4"/>
          <p:cNvPicPr>
            <a:picLocks noChangeAspect="1"/>
          </p:cNvPicPr>
          <p:nvPr/>
        </p:nvPicPr>
        <p:blipFill>
          <a:blip r:embed="rId3"/>
          <a:stretch>
            <a:fillRect/>
          </a:stretch>
        </p:blipFill>
        <p:spPr>
          <a:xfrm>
            <a:off x="647413" y="677334"/>
            <a:ext cx="7693784" cy="5539879"/>
          </a:xfrm>
          <a:prstGeom prst="rect">
            <a:avLst/>
          </a:prstGeom>
        </p:spPr>
      </p:pic>
    </p:spTree>
    <p:extLst>
      <p:ext uri="{BB962C8B-B14F-4D97-AF65-F5344CB8AC3E}">
        <p14:creationId xmlns:p14="http://schemas.microsoft.com/office/powerpoint/2010/main" val="27833528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5AB040B-060E-F94F-A4A9-51C7CC811EAA}" type="slidenum">
              <a:rPr lang="en-US" smtClean="0"/>
              <a:t>31</a:t>
            </a:fld>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776345"/>
            <a:ext cx="4669822" cy="5397163"/>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r="6304"/>
          <a:stretch/>
        </p:blipFill>
        <p:spPr>
          <a:xfrm>
            <a:off x="4669823" y="2606145"/>
            <a:ext cx="4474177" cy="2302849"/>
          </a:xfrm>
          <a:prstGeom prst="rect">
            <a:avLst/>
          </a:prstGeom>
        </p:spPr>
      </p:pic>
      <p:sp>
        <p:nvSpPr>
          <p:cNvPr id="8" name="Title 1"/>
          <p:cNvSpPr>
            <a:spLocks noGrp="1"/>
          </p:cNvSpPr>
          <p:nvPr>
            <p:ph type="title"/>
          </p:nvPr>
        </p:nvSpPr>
        <p:spPr>
          <a:xfrm>
            <a:off x="0" y="-32338"/>
            <a:ext cx="9144000" cy="709672"/>
          </a:xfrm>
        </p:spPr>
        <p:txBody>
          <a:bodyPr>
            <a:normAutofit/>
          </a:bodyPr>
          <a:lstStyle/>
          <a:p>
            <a:r>
              <a:rPr lang="en-US" dirty="0" smtClean="0"/>
              <a:t>5. Low</a:t>
            </a:r>
            <a:r>
              <a:rPr lang="en-US" dirty="0" smtClean="0"/>
              <a:t>-power </a:t>
            </a:r>
            <a:r>
              <a:rPr lang="en-US" dirty="0" smtClean="0"/>
              <a:t>self-referencing</a:t>
            </a:r>
            <a:endParaRPr lang="en-US" dirty="0"/>
          </a:p>
        </p:txBody>
      </p:sp>
    </p:spTree>
    <p:extLst>
      <p:ext uri="{BB962C8B-B14F-4D97-AF65-F5344CB8AC3E}">
        <p14:creationId xmlns:p14="http://schemas.microsoft.com/office/powerpoint/2010/main" val="14260873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Battery powered comb self referenced!</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32</a:t>
            </a:fld>
            <a:endParaRPr lang="en-US"/>
          </a:p>
        </p:txBody>
      </p:sp>
      <p:pic>
        <p:nvPicPr>
          <p:cNvPr id="5" name="Picture 4"/>
          <p:cNvPicPr>
            <a:picLocks noChangeAspect="1"/>
          </p:cNvPicPr>
          <p:nvPr/>
        </p:nvPicPr>
        <p:blipFill>
          <a:blip r:embed="rId3"/>
          <a:stretch>
            <a:fillRect/>
          </a:stretch>
        </p:blipFill>
        <p:spPr>
          <a:xfrm>
            <a:off x="1706602" y="790491"/>
            <a:ext cx="5631176" cy="5576147"/>
          </a:xfrm>
          <a:prstGeom prst="rect">
            <a:avLst/>
          </a:prstGeom>
        </p:spPr>
      </p:pic>
    </p:spTree>
    <p:extLst>
      <p:ext uri="{BB962C8B-B14F-4D97-AF65-F5344CB8AC3E}">
        <p14:creationId xmlns:p14="http://schemas.microsoft.com/office/powerpoint/2010/main" val="302992832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30494A-FE1B-40F7-BAC9-D58AD4E7E44A}"/>
              </a:ext>
            </a:extLst>
          </p:cNvPr>
          <p:cNvSpPr>
            <a:spLocks noGrp="1"/>
          </p:cNvSpPr>
          <p:nvPr>
            <p:ph type="title"/>
          </p:nvPr>
        </p:nvSpPr>
        <p:spPr/>
        <p:txBody>
          <a:bodyPr>
            <a:normAutofit/>
          </a:bodyPr>
          <a:lstStyle/>
          <a:p>
            <a:r>
              <a:rPr lang="en-US" sz="3200" dirty="0" smtClean="0"/>
              <a:t>6. 10 GHz Electro</a:t>
            </a:r>
            <a:r>
              <a:rPr lang="en-US" sz="3200" dirty="0"/>
              <a:t>-optic </a:t>
            </a:r>
            <a:r>
              <a:rPr lang="en-US" sz="3200" dirty="0" smtClean="0"/>
              <a:t>comb</a:t>
            </a:r>
            <a:endParaRPr lang="en-US" sz="3200" dirty="0"/>
          </a:p>
        </p:txBody>
      </p:sp>
      <p:sp>
        <p:nvSpPr>
          <p:cNvPr id="3" name="Content Placeholder 2">
            <a:extLst>
              <a:ext uri="{FF2B5EF4-FFF2-40B4-BE49-F238E27FC236}">
                <a16:creationId xmlns:a16="http://schemas.microsoft.com/office/drawing/2014/main" xmlns="" id="{4F191BC3-50F9-48B5-83C3-2913FC69C4D9}"/>
              </a:ext>
            </a:extLst>
          </p:cNvPr>
          <p:cNvSpPr>
            <a:spLocks noGrp="1"/>
          </p:cNvSpPr>
          <p:nvPr>
            <p:ph idx="1"/>
          </p:nvPr>
        </p:nvSpPr>
        <p:spPr>
          <a:xfrm>
            <a:off x="4942887" y="2410525"/>
            <a:ext cx="4102626" cy="3653047"/>
          </a:xfrm>
        </p:spPr>
        <p:txBody>
          <a:bodyPr>
            <a:normAutofit/>
          </a:bodyPr>
          <a:lstStyle/>
          <a:p>
            <a:r>
              <a:rPr lang="en-US" sz="2000" dirty="0"/>
              <a:t>Phase + intensity modulation carves CW laser into </a:t>
            </a:r>
            <a:r>
              <a:rPr lang="en-US" sz="2000" dirty="0" smtClean="0"/>
              <a:t>pulses (no mode locking)</a:t>
            </a:r>
            <a:endParaRPr lang="en-US" sz="2000" dirty="0"/>
          </a:p>
          <a:p>
            <a:r>
              <a:rPr lang="en-US" sz="2000" dirty="0" smtClean="0"/>
              <a:t>Tunable repetition rate</a:t>
            </a:r>
            <a:endParaRPr lang="en-US" sz="2000" dirty="0"/>
          </a:p>
          <a:p>
            <a:r>
              <a:rPr lang="en-US" sz="2000" dirty="0"/>
              <a:t>Flat </a:t>
            </a:r>
            <a:r>
              <a:rPr lang="en-US" sz="2000" dirty="0" smtClean="0"/>
              <a:t>spectrum</a:t>
            </a:r>
          </a:p>
          <a:p>
            <a:r>
              <a:rPr lang="en-US" sz="2000" dirty="0" smtClean="0"/>
              <a:t>Telecom </a:t>
            </a:r>
            <a:r>
              <a:rPr lang="en-US" sz="2000" dirty="0" smtClean="0"/>
              <a:t>components</a:t>
            </a:r>
          </a:p>
          <a:p>
            <a:r>
              <a:rPr lang="en-US" sz="2000" dirty="0" smtClean="0"/>
              <a:t>~10 GHz repetition rate</a:t>
            </a:r>
          </a:p>
          <a:p>
            <a:r>
              <a:rPr lang="en-US" sz="2000" dirty="0" smtClean="0"/>
              <a:t>4+ Watts of power.</a:t>
            </a:r>
            <a:endParaRPr lang="en-US" sz="2000" dirty="0"/>
          </a:p>
        </p:txBody>
      </p:sp>
      <p:pic>
        <p:nvPicPr>
          <p:cNvPr id="9" name="Picture 8">
            <a:extLst>
              <a:ext uri="{FF2B5EF4-FFF2-40B4-BE49-F238E27FC236}">
                <a16:creationId xmlns:a16="http://schemas.microsoft.com/office/drawing/2014/main" xmlns="" id="{A341C94A-5E55-4249-940C-B692B9816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05" y="702770"/>
            <a:ext cx="8941308" cy="1558190"/>
          </a:xfrm>
          <a:prstGeom prst="rect">
            <a:avLst/>
          </a:prstGeom>
        </p:spPr>
      </p:pic>
      <p:pic>
        <p:nvPicPr>
          <p:cNvPr id="8" name="Picture 7">
            <a:extLst>
              <a:ext uri="{FF2B5EF4-FFF2-40B4-BE49-F238E27FC236}">
                <a16:creationId xmlns:a16="http://schemas.microsoft.com/office/drawing/2014/main" xmlns="" id="{3F231E03-6A37-4F31-AF7F-87199820D0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375" y="140512"/>
            <a:ext cx="1127413" cy="296827"/>
          </a:xfrm>
          <a:prstGeom prst="rect">
            <a:avLst/>
          </a:prstGeom>
        </p:spPr>
      </p:pic>
      <p:pic>
        <p:nvPicPr>
          <p:cNvPr id="10" name="Picture 9"/>
          <p:cNvPicPr>
            <a:picLocks noChangeAspect="1"/>
          </p:cNvPicPr>
          <p:nvPr/>
        </p:nvPicPr>
        <p:blipFill rotWithShape="1">
          <a:blip r:embed="rId5"/>
          <a:srcRect t="11667" b="25695"/>
          <a:stretch/>
        </p:blipFill>
        <p:spPr>
          <a:xfrm>
            <a:off x="0" y="2399027"/>
            <a:ext cx="4815935" cy="3941034"/>
          </a:xfrm>
          <a:prstGeom prst="rect">
            <a:avLst/>
          </a:prstGeom>
        </p:spPr>
      </p:pic>
    </p:spTree>
    <p:extLst>
      <p:ext uri="{BB962C8B-B14F-4D97-AF65-F5344CB8AC3E}">
        <p14:creationId xmlns:p14="http://schemas.microsoft.com/office/powerpoint/2010/main" val="410772486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port.com/mam/celum/celum_assets/17-0461C-S-1_800w.jpg?2">
            <a:extLst>
              <a:ext uri="{FF2B5EF4-FFF2-40B4-BE49-F238E27FC236}">
                <a16:creationId xmlns:a16="http://schemas.microsoft.com/office/drawing/2014/main" xmlns="" id="{15EAAEF6-2092-45EC-9074-ECCD1AC46F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59" y="3817473"/>
            <a:ext cx="2444321" cy="1833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4630BF66-A904-4B00-A388-774542DE5343}"/>
              </a:ext>
            </a:extLst>
          </p:cNvPr>
          <p:cNvSpPr>
            <a:spLocks noGrp="1"/>
          </p:cNvSpPr>
          <p:nvPr>
            <p:ph type="title"/>
          </p:nvPr>
        </p:nvSpPr>
        <p:spPr/>
        <p:txBody>
          <a:bodyPr>
            <a:normAutofit/>
          </a:bodyPr>
          <a:lstStyle/>
          <a:p>
            <a:r>
              <a:rPr lang="en-US" sz="3200" dirty="0"/>
              <a:t>Flat broadband spectra</a:t>
            </a:r>
          </a:p>
        </p:txBody>
      </p:sp>
      <p:pic>
        <p:nvPicPr>
          <p:cNvPr id="5" name="Content Placeholder 4">
            <a:extLst>
              <a:ext uri="{FF2B5EF4-FFF2-40B4-BE49-F238E27FC236}">
                <a16:creationId xmlns:a16="http://schemas.microsoft.com/office/drawing/2014/main" xmlns="" id="{9720C5B0-315B-48A0-B610-C3E933CAB2FC}"/>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933705"/>
            <a:ext cx="9136290" cy="3567221"/>
          </a:xfrm>
        </p:spPr>
      </p:pic>
      <p:sp>
        <p:nvSpPr>
          <p:cNvPr id="7" name="TextBox 6">
            <a:extLst>
              <a:ext uri="{FF2B5EF4-FFF2-40B4-BE49-F238E27FC236}">
                <a16:creationId xmlns:a16="http://schemas.microsoft.com/office/drawing/2014/main" xmlns="" id="{071CE5B9-8738-4C75-83C1-3FB2990A9AE5}"/>
              </a:ext>
            </a:extLst>
          </p:cNvPr>
          <p:cNvSpPr txBox="1"/>
          <p:nvPr/>
        </p:nvSpPr>
        <p:spPr>
          <a:xfrm>
            <a:off x="1579564" y="4459639"/>
            <a:ext cx="2069431" cy="523220"/>
          </a:xfrm>
          <a:prstGeom prst="rect">
            <a:avLst/>
          </a:prstGeom>
          <a:noFill/>
        </p:spPr>
        <p:txBody>
          <a:bodyPr wrap="square" rtlCol="0">
            <a:spAutoFit/>
          </a:bodyPr>
          <a:lstStyle/>
          <a:p>
            <a:pPr algn="ctr"/>
            <a:r>
              <a:rPr lang="en-US" sz="1400" dirty="0"/>
              <a:t>20 dB attenuator</a:t>
            </a:r>
          </a:p>
          <a:p>
            <a:pPr algn="ctr"/>
            <a:r>
              <a:rPr lang="en-US" sz="1400" dirty="0"/>
              <a:t>@ 1550 nm</a:t>
            </a:r>
          </a:p>
        </p:txBody>
      </p:sp>
      <p:pic>
        <p:nvPicPr>
          <p:cNvPr id="9" name="Picture 8">
            <a:extLst>
              <a:ext uri="{FF2B5EF4-FFF2-40B4-BE49-F238E27FC236}">
                <a16:creationId xmlns:a16="http://schemas.microsoft.com/office/drawing/2014/main" xmlns="" id="{3F231E03-6A37-4F31-AF7F-87199820D0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4373" y="140512"/>
            <a:ext cx="1127413" cy="296827"/>
          </a:xfrm>
          <a:prstGeom prst="rect">
            <a:avLst/>
          </a:prstGeom>
        </p:spPr>
      </p:pic>
    </p:spTree>
    <p:extLst>
      <p:ext uri="{BB962C8B-B14F-4D97-AF65-F5344CB8AC3E}">
        <p14:creationId xmlns:p14="http://schemas.microsoft.com/office/powerpoint/2010/main" val="3600033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2B4AB7-9337-4D96-9F93-70908E483F7D}"/>
              </a:ext>
            </a:extLst>
          </p:cNvPr>
          <p:cNvSpPr>
            <a:spLocks noGrp="1"/>
          </p:cNvSpPr>
          <p:nvPr>
            <p:ph type="title"/>
          </p:nvPr>
        </p:nvSpPr>
        <p:spPr/>
        <p:txBody>
          <a:bodyPr>
            <a:normAutofit/>
          </a:bodyPr>
          <a:lstStyle/>
          <a:p>
            <a:r>
              <a:rPr lang="en-US" sz="2800" dirty="0" smtClean="0"/>
              <a:t>EO-comb with sub-cycle timing jitter</a:t>
            </a:r>
            <a:endParaRPr lang="en-US" sz="2800" dirty="0"/>
          </a:p>
        </p:txBody>
      </p:sp>
      <p:sp>
        <p:nvSpPr>
          <p:cNvPr id="3" name="Content Placeholder 2">
            <a:extLst>
              <a:ext uri="{FF2B5EF4-FFF2-40B4-BE49-F238E27FC236}">
                <a16:creationId xmlns:a16="http://schemas.microsoft.com/office/drawing/2014/main" xmlns="" id="{D2D970C3-C78B-4A26-8F08-3F7BCC880739}"/>
              </a:ext>
            </a:extLst>
          </p:cNvPr>
          <p:cNvSpPr>
            <a:spLocks noGrp="1"/>
          </p:cNvSpPr>
          <p:nvPr>
            <p:ph idx="1"/>
          </p:nvPr>
        </p:nvSpPr>
        <p:spPr>
          <a:xfrm>
            <a:off x="1659368" y="5414005"/>
            <a:ext cx="8248919" cy="4351338"/>
          </a:xfrm>
        </p:spPr>
        <p:txBody>
          <a:bodyPr>
            <a:normAutofit/>
          </a:bodyPr>
          <a:lstStyle/>
          <a:p>
            <a:r>
              <a:rPr lang="en-US" sz="1800" dirty="0" smtClean="0"/>
              <a:t>Sub-cycle </a:t>
            </a:r>
            <a:r>
              <a:rPr lang="en-US" sz="1800" dirty="0"/>
              <a:t>timing </a:t>
            </a:r>
            <a:r>
              <a:rPr lang="en-US" sz="1800" dirty="0" smtClean="0"/>
              <a:t>jitter (1.4 fs, 10 Hz to 4 MHz)</a:t>
            </a:r>
            <a:endParaRPr lang="en-US" sz="1800" dirty="0"/>
          </a:p>
          <a:p>
            <a:r>
              <a:rPr lang="en-US" sz="1800" dirty="0" smtClean="0"/>
              <a:t>Fractional frequency synthesis accuracy &lt;3e-17</a:t>
            </a:r>
          </a:p>
          <a:p>
            <a:r>
              <a:rPr lang="en-US" sz="1800" dirty="0" smtClean="0"/>
              <a:t>Runs continuously &gt;16 </a:t>
            </a:r>
            <a:r>
              <a:rPr lang="en-US" sz="1800" dirty="0" err="1" smtClean="0"/>
              <a:t>hrs</a:t>
            </a:r>
            <a:endParaRPr lang="en-US" sz="1800" dirty="0" smtClean="0"/>
          </a:p>
        </p:txBody>
      </p:sp>
      <p:pic>
        <p:nvPicPr>
          <p:cNvPr id="7" name="Picture 6">
            <a:extLst>
              <a:ext uri="{FF2B5EF4-FFF2-40B4-BE49-F238E27FC236}">
                <a16:creationId xmlns:a16="http://schemas.microsoft.com/office/drawing/2014/main" xmlns="" id="{3F231E03-6A37-4F31-AF7F-87199820D0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4373" y="140512"/>
            <a:ext cx="1127413" cy="296827"/>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41248"/>
          <a:stretch/>
        </p:blipFill>
        <p:spPr>
          <a:xfrm>
            <a:off x="663990" y="703379"/>
            <a:ext cx="7723424" cy="4730816"/>
          </a:xfrm>
          <a:prstGeom prst="rect">
            <a:avLst/>
          </a:prstGeom>
        </p:spPr>
      </p:pic>
    </p:spTree>
    <p:extLst>
      <p:ext uri="{BB962C8B-B14F-4D97-AF65-F5344CB8AC3E}">
        <p14:creationId xmlns:p14="http://schemas.microsoft.com/office/powerpoint/2010/main" val="245829862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8AF8F4-1FF9-49F6-B041-8BEBA595512C}"/>
              </a:ext>
            </a:extLst>
          </p:cNvPr>
          <p:cNvSpPr>
            <a:spLocks noGrp="1"/>
          </p:cNvSpPr>
          <p:nvPr>
            <p:ph type="title"/>
          </p:nvPr>
        </p:nvSpPr>
        <p:spPr>
          <a:xfrm>
            <a:off x="311150" y="30753"/>
            <a:ext cx="7150097" cy="659163"/>
          </a:xfrm>
        </p:spPr>
        <p:txBody>
          <a:bodyPr>
            <a:normAutofit/>
          </a:bodyPr>
          <a:lstStyle/>
          <a:p>
            <a:r>
              <a:rPr lang="en-US" sz="2800" dirty="0" smtClean="0"/>
              <a:t>Few</a:t>
            </a:r>
            <a:r>
              <a:rPr lang="en-US" sz="2800" dirty="0"/>
              <a:t>-cycle </a:t>
            </a:r>
            <a:r>
              <a:rPr lang="en-US" sz="2800" dirty="0" smtClean="0"/>
              <a:t>pulses @ 10 GHz</a:t>
            </a:r>
            <a:endParaRPr lang="en-US" sz="2800" dirty="0"/>
          </a:p>
        </p:txBody>
      </p:sp>
      <p:grpSp>
        <p:nvGrpSpPr>
          <p:cNvPr id="10" name="Group 9"/>
          <p:cNvGrpSpPr/>
          <p:nvPr/>
        </p:nvGrpSpPr>
        <p:grpSpPr>
          <a:xfrm>
            <a:off x="971867" y="663594"/>
            <a:ext cx="7149165" cy="5813865"/>
            <a:chOff x="4119062" y="1894372"/>
            <a:chExt cx="5548524" cy="4512187"/>
          </a:xfrm>
        </p:grpSpPr>
        <p:pic>
          <p:nvPicPr>
            <p:cNvPr id="6" name="Picture 5">
              <a:extLst>
                <a:ext uri="{FF2B5EF4-FFF2-40B4-BE49-F238E27FC236}">
                  <a16:creationId xmlns:a16="http://schemas.microsoft.com/office/drawing/2014/main" xmlns="" id="{A2426207-01E1-4AD0-8939-946C1D861E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5276"/>
            <a:stretch/>
          </p:blipFill>
          <p:spPr>
            <a:xfrm>
              <a:off x="4119062" y="1894372"/>
              <a:ext cx="5548524" cy="4512187"/>
            </a:xfrm>
            <a:prstGeom prst="rect">
              <a:avLst/>
            </a:prstGeom>
          </p:spPr>
        </p:pic>
        <p:sp>
          <p:nvSpPr>
            <p:cNvPr id="5" name="TextBox 4"/>
            <p:cNvSpPr txBox="1"/>
            <p:nvPr/>
          </p:nvSpPr>
          <p:spPr>
            <a:xfrm>
              <a:off x="4940300" y="2235200"/>
              <a:ext cx="1536700" cy="369332"/>
            </a:xfrm>
            <a:prstGeom prst="rect">
              <a:avLst/>
            </a:prstGeom>
            <a:noFill/>
          </p:spPr>
          <p:txBody>
            <a:bodyPr wrap="square" rtlCol="0">
              <a:spAutoFit/>
            </a:bodyPr>
            <a:lstStyle/>
            <a:p>
              <a:r>
                <a:rPr lang="en-US" dirty="0">
                  <a:solidFill>
                    <a:schemeClr val="bg1"/>
                  </a:solidFill>
                </a:rPr>
                <a:t>Experimental</a:t>
              </a:r>
            </a:p>
          </p:txBody>
        </p:sp>
        <p:sp>
          <p:nvSpPr>
            <p:cNvPr id="7" name="TextBox 6"/>
            <p:cNvSpPr txBox="1"/>
            <p:nvPr/>
          </p:nvSpPr>
          <p:spPr>
            <a:xfrm>
              <a:off x="7277100" y="2235200"/>
              <a:ext cx="1536700" cy="369332"/>
            </a:xfrm>
            <a:prstGeom prst="rect">
              <a:avLst/>
            </a:prstGeom>
            <a:noFill/>
          </p:spPr>
          <p:txBody>
            <a:bodyPr wrap="square" rtlCol="0">
              <a:spAutoFit/>
            </a:bodyPr>
            <a:lstStyle/>
            <a:p>
              <a:r>
                <a:rPr lang="en-US" dirty="0">
                  <a:solidFill>
                    <a:schemeClr val="bg1"/>
                  </a:solidFill>
                </a:rPr>
                <a:t>Reconstructed</a:t>
              </a:r>
            </a:p>
          </p:txBody>
        </p:sp>
        <p:sp>
          <p:nvSpPr>
            <p:cNvPr id="8" name="TextBox 7"/>
            <p:cNvSpPr txBox="1"/>
            <p:nvPr/>
          </p:nvSpPr>
          <p:spPr>
            <a:xfrm>
              <a:off x="8147047" y="3222369"/>
              <a:ext cx="1333507" cy="369332"/>
            </a:xfrm>
            <a:prstGeom prst="rect">
              <a:avLst/>
            </a:prstGeom>
            <a:noFill/>
          </p:spPr>
          <p:txBody>
            <a:bodyPr wrap="none" rtlCol="0">
              <a:spAutoFit/>
            </a:bodyPr>
            <a:lstStyle/>
            <a:p>
              <a:r>
                <a:rPr lang="en-US" dirty="0">
                  <a:solidFill>
                    <a:schemeClr val="bg1"/>
                  </a:solidFill>
                </a:rPr>
                <a:t>Error = 1.6%</a:t>
              </a:r>
            </a:p>
          </p:txBody>
        </p:sp>
      </p:grpSp>
      <p:pic>
        <p:nvPicPr>
          <p:cNvPr id="9" name="Picture 8">
            <a:extLst>
              <a:ext uri="{FF2B5EF4-FFF2-40B4-BE49-F238E27FC236}">
                <a16:creationId xmlns:a16="http://schemas.microsoft.com/office/drawing/2014/main" xmlns="" id="{3F231E03-6A37-4F31-AF7F-87199820D0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373" y="140512"/>
            <a:ext cx="1127413" cy="296827"/>
          </a:xfrm>
          <a:prstGeom prst="rect">
            <a:avLst/>
          </a:prstGeom>
        </p:spPr>
      </p:pic>
    </p:spTree>
    <p:extLst>
      <p:ext uri="{BB962C8B-B14F-4D97-AF65-F5344CB8AC3E}">
        <p14:creationId xmlns:p14="http://schemas.microsoft.com/office/powerpoint/2010/main" val="378762869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GHz ultrafast, </a:t>
            </a:r>
            <a:r>
              <a:rPr lang="en-US" dirty="0" err="1" smtClean="0"/>
              <a:t>ultrastable</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37</a:t>
            </a:fld>
            <a:endParaRPr lang="en-US"/>
          </a:p>
        </p:txBody>
      </p:sp>
      <p:pic>
        <p:nvPicPr>
          <p:cNvPr id="5" name="Picture 4" descr="coherent rama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592" y="1296854"/>
            <a:ext cx="4828318" cy="4828318"/>
          </a:xfrm>
          <a:prstGeom prst="rect">
            <a:avLst/>
          </a:prstGeom>
        </p:spPr>
      </p:pic>
      <p:sp>
        <p:nvSpPr>
          <p:cNvPr id="9" name="TextBox 8"/>
          <p:cNvSpPr txBox="1"/>
          <p:nvPr/>
        </p:nvSpPr>
        <p:spPr>
          <a:xfrm>
            <a:off x="2036660" y="887185"/>
            <a:ext cx="4590670" cy="400110"/>
          </a:xfrm>
          <a:prstGeom prst="rect">
            <a:avLst/>
          </a:prstGeom>
          <a:noFill/>
        </p:spPr>
        <p:txBody>
          <a:bodyPr wrap="none" rtlCol="0">
            <a:spAutoFit/>
          </a:bodyPr>
          <a:lstStyle/>
          <a:p>
            <a:r>
              <a:rPr lang="en-US" sz="2000" dirty="0" smtClean="0"/>
              <a:t>Coherent Raman imaging with dual combs</a:t>
            </a:r>
            <a:endParaRPr lang="en-US" sz="2000" dirty="0"/>
          </a:p>
        </p:txBody>
      </p:sp>
      <p:sp>
        <p:nvSpPr>
          <p:cNvPr id="10" name="TextBox 9"/>
          <p:cNvSpPr txBox="1"/>
          <p:nvPr/>
        </p:nvSpPr>
        <p:spPr>
          <a:xfrm>
            <a:off x="1473701" y="6125172"/>
            <a:ext cx="6014425" cy="369332"/>
          </a:xfrm>
          <a:prstGeom prst="rect">
            <a:avLst/>
          </a:prstGeom>
          <a:noFill/>
        </p:spPr>
        <p:txBody>
          <a:bodyPr wrap="none" rtlCol="0">
            <a:spAutoFit/>
          </a:bodyPr>
          <a:lstStyle/>
          <a:p>
            <a:r>
              <a:rPr lang="en-US" dirty="0" smtClean="0"/>
              <a:t>Collaboration with Marc Cicerone and Charles Camp at NIST-G</a:t>
            </a:r>
            <a:endParaRPr lang="en-US" dirty="0"/>
          </a:p>
        </p:txBody>
      </p:sp>
    </p:spTree>
    <p:extLst>
      <p:ext uri="{BB962C8B-B14F-4D97-AF65-F5344CB8AC3E}">
        <p14:creationId xmlns:p14="http://schemas.microsoft.com/office/powerpoint/2010/main" val="38771280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Waveguide supercontinuum</a:t>
            </a:r>
            <a:endParaRPr lang="en-US" dirty="0"/>
          </a:p>
        </p:txBody>
      </p:sp>
      <p:sp>
        <p:nvSpPr>
          <p:cNvPr id="3" name="Content Placeholder 2"/>
          <p:cNvSpPr>
            <a:spLocks noGrp="1"/>
          </p:cNvSpPr>
          <p:nvPr>
            <p:ph idx="1"/>
          </p:nvPr>
        </p:nvSpPr>
        <p:spPr>
          <a:xfrm>
            <a:off x="112888" y="1864605"/>
            <a:ext cx="9144000" cy="3243617"/>
          </a:xfrm>
        </p:spPr>
        <p:txBody>
          <a:bodyPr>
            <a:normAutofit/>
          </a:bodyPr>
          <a:lstStyle/>
          <a:p>
            <a:pPr marL="514350" indent="-514350">
              <a:buFont typeface="+mj-lt"/>
              <a:buAutoNum type="arabicPeriod"/>
            </a:pPr>
            <a:r>
              <a:rPr lang="en-US" sz="2800" dirty="0" smtClean="0"/>
              <a:t>Access 350 to &gt;3000 nm* using a 1550 nm pump</a:t>
            </a:r>
          </a:p>
          <a:p>
            <a:pPr marL="514350" indent="-514350">
              <a:buFont typeface="+mj-lt"/>
              <a:buAutoNum type="arabicPeriod"/>
            </a:pPr>
            <a:r>
              <a:rPr lang="en-US" sz="2800" dirty="0" smtClean="0"/>
              <a:t>Control the spectral shape</a:t>
            </a:r>
            <a:endParaRPr lang="en-US" sz="2800" dirty="0" smtClean="0"/>
          </a:p>
          <a:p>
            <a:pPr marL="514350" indent="-514350">
              <a:buFont typeface="+mj-lt"/>
              <a:buAutoNum type="arabicPeriod"/>
            </a:pPr>
            <a:r>
              <a:rPr lang="en-US" sz="2800" dirty="0" smtClean="0"/>
              <a:t>Generate up to the 13</a:t>
            </a:r>
            <a:r>
              <a:rPr lang="en-US" sz="2800" baseline="30000" dirty="0" smtClean="0"/>
              <a:t>th</a:t>
            </a:r>
            <a:r>
              <a:rPr lang="en-US" sz="2800" dirty="0" smtClean="0"/>
              <a:t> harmonic</a:t>
            </a:r>
          </a:p>
          <a:p>
            <a:pPr marL="514350" indent="-514350">
              <a:buFont typeface="+mj-lt"/>
              <a:buAutoNum type="arabicPeriod"/>
            </a:pPr>
            <a:r>
              <a:rPr lang="en-US" sz="2800" dirty="0"/>
              <a:t>Self-reference with a single </a:t>
            </a:r>
            <a:r>
              <a:rPr lang="en-US" sz="2800" dirty="0" smtClean="0"/>
              <a:t>waveguide</a:t>
            </a:r>
            <a:endParaRPr lang="en-US" sz="2800" dirty="0" smtClean="0"/>
          </a:p>
          <a:p>
            <a:pPr marL="514350" indent="-514350">
              <a:buFont typeface="+mj-lt"/>
              <a:buAutoNum type="arabicPeriod"/>
            </a:pPr>
            <a:r>
              <a:rPr lang="en-US" sz="2800" dirty="0" smtClean="0"/>
              <a:t>Self-reference </a:t>
            </a:r>
            <a:r>
              <a:rPr lang="en-US" sz="2800" dirty="0" smtClean="0"/>
              <a:t>a </a:t>
            </a:r>
            <a:r>
              <a:rPr lang="en-US" sz="2800" dirty="0" smtClean="0"/>
              <a:t>battery-powered</a:t>
            </a:r>
            <a:r>
              <a:rPr lang="en-US" sz="2800" dirty="0" smtClean="0"/>
              <a:t> comb</a:t>
            </a:r>
            <a:endParaRPr lang="en-US" sz="2800" dirty="0" smtClean="0"/>
          </a:p>
          <a:p>
            <a:pPr marL="514350" indent="-514350">
              <a:buFont typeface="+mj-lt"/>
              <a:buAutoNum type="arabicPeriod"/>
            </a:pPr>
            <a:r>
              <a:rPr lang="en-US" sz="2800" dirty="0" smtClean="0"/>
              <a:t>Generate few-cycle pulses at</a:t>
            </a:r>
            <a:r>
              <a:rPr lang="en-US" sz="2800" dirty="0" smtClean="0"/>
              <a:t> 10 GHz repetition rates</a:t>
            </a:r>
            <a:endParaRPr lang="en-US" sz="2800" dirty="0" smtClean="0"/>
          </a:p>
        </p:txBody>
      </p:sp>
      <p:sp>
        <p:nvSpPr>
          <p:cNvPr id="4" name="Slide Number Placeholder 3"/>
          <p:cNvSpPr>
            <a:spLocks noGrp="1"/>
          </p:cNvSpPr>
          <p:nvPr>
            <p:ph type="sldNum" sz="quarter" idx="12"/>
          </p:nvPr>
        </p:nvSpPr>
        <p:spPr/>
        <p:txBody>
          <a:bodyPr/>
          <a:lstStyle/>
          <a:p>
            <a:fld id="{25AB040B-060E-F94F-A4A9-51C7CC811EAA}" type="slidenum">
              <a:rPr lang="en-US" smtClean="0"/>
              <a:t>38</a:t>
            </a:fld>
            <a:endParaRPr lang="en-US"/>
          </a:p>
        </p:txBody>
      </p:sp>
      <p:sp>
        <p:nvSpPr>
          <p:cNvPr id="6" name="TextBox 5"/>
          <p:cNvSpPr txBox="1"/>
          <p:nvPr/>
        </p:nvSpPr>
        <p:spPr>
          <a:xfrm>
            <a:off x="-9579" y="1268331"/>
            <a:ext cx="8408357" cy="584776"/>
          </a:xfrm>
          <a:prstGeom prst="rect">
            <a:avLst/>
          </a:prstGeom>
          <a:noFill/>
        </p:spPr>
        <p:txBody>
          <a:bodyPr wrap="none" rtlCol="0">
            <a:spAutoFit/>
          </a:bodyPr>
          <a:lstStyle/>
          <a:p>
            <a:r>
              <a:rPr lang="en-US" sz="3200" b="1" dirty="0" smtClean="0">
                <a:latin typeface="Avenir Book"/>
                <a:cs typeface="Avenir Book"/>
              </a:rPr>
              <a:t>On</a:t>
            </a:r>
            <a:r>
              <a:rPr lang="en-US" sz="3200" b="1" dirty="0" smtClean="0">
                <a:latin typeface="Avenir Book"/>
                <a:cs typeface="Avenir Book"/>
              </a:rPr>
              <a:t>-chip supercontinuum sources allow us to: </a:t>
            </a:r>
            <a:endParaRPr lang="en-US" sz="3200" b="1" dirty="0">
              <a:latin typeface="Avenir Book"/>
              <a:cs typeface="Avenir Book"/>
            </a:endParaRPr>
          </a:p>
        </p:txBody>
      </p:sp>
      <p:sp>
        <p:nvSpPr>
          <p:cNvPr id="7" name="TextBox 6"/>
          <p:cNvSpPr txBox="1"/>
          <p:nvPr/>
        </p:nvSpPr>
        <p:spPr>
          <a:xfrm>
            <a:off x="3917952" y="6539640"/>
            <a:ext cx="4397107" cy="307777"/>
          </a:xfrm>
          <a:prstGeom prst="rect">
            <a:avLst/>
          </a:prstGeom>
          <a:noFill/>
        </p:spPr>
        <p:txBody>
          <a:bodyPr wrap="none" rtlCol="0">
            <a:spAutoFit/>
          </a:bodyPr>
          <a:lstStyle/>
          <a:p>
            <a:r>
              <a:rPr lang="en-US" sz="1400" dirty="0" smtClean="0"/>
              <a:t>*Some spectral regions may be dim. Use at your own risk. </a:t>
            </a:r>
            <a:endParaRPr lang="en-US" sz="1400" dirty="0"/>
          </a:p>
        </p:txBody>
      </p:sp>
    </p:spTree>
    <p:extLst>
      <p:ext uri="{BB962C8B-B14F-4D97-AF65-F5344CB8AC3E}">
        <p14:creationId xmlns:p14="http://schemas.microsoft.com/office/powerpoint/2010/main" val="388715961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Questions</a:t>
            </a:r>
            <a:endParaRPr lang="en-US" dirty="0"/>
          </a:p>
        </p:txBody>
      </p:sp>
      <p:sp>
        <p:nvSpPr>
          <p:cNvPr id="3" name="Content Placeholder 2"/>
          <p:cNvSpPr>
            <a:spLocks noGrp="1"/>
          </p:cNvSpPr>
          <p:nvPr>
            <p:ph idx="1"/>
          </p:nvPr>
        </p:nvSpPr>
        <p:spPr>
          <a:xfrm>
            <a:off x="457200" y="776112"/>
            <a:ext cx="8326684" cy="2268265"/>
          </a:xfrm>
        </p:spPr>
        <p:txBody>
          <a:bodyPr>
            <a:normAutofit/>
          </a:bodyPr>
          <a:lstStyle/>
          <a:p>
            <a:r>
              <a:rPr lang="en-US" sz="2800" dirty="0" smtClean="0"/>
              <a:t>Coherent Raman images with 10 GHz comb?</a:t>
            </a:r>
            <a:endParaRPr lang="en-US" sz="2400" dirty="0" smtClean="0"/>
          </a:p>
          <a:p>
            <a:r>
              <a:rPr lang="en-US" sz="2800" dirty="0" smtClean="0"/>
              <a:t>Dual</a:t>
            </a:r>
            <a:r>
              <a:rPr lang="en-US" sz="2800" dirty="0" smtClean="0"/>
              <a:t>-comb spectroscopy in the </a:t>
            </a:r>
            <a:r>
              <a:rPr lang="en-US" sz="2800" dirty="0" smtClean="0"/>
              <a:t>mid-IR?</a:t>
            </a:r>
          </a:p>
          <a:p>
            <a:r>
              <a:rPr lang="en-US" sz="2800" dirty="0" smtClean="0"/>
              <a:t>Miniaturize? Leave the lab?</a:t>
            </a:r>
            <a:endParaRPr lang="en-US" sz="2800" dirty="0" smtClean="0"/>
          </a:p>
          <a:p>
            <a:r>
              <a:rPr lang="en-US" sz="2800" dirty="0" smtClean="0"/>
              <a:t>Enable new applications? &lt;insert yours here!&gt;</a:t>
            </a:r>
          </a:p>
        </p:txBody>
      </p:sp>
      <p:sp>
        <p:nvSpPr>
          <p:cNvPr id="4" name="Slide Number Placeholder 3"/>
          <p:cNvSpPr>
            <a:spLocks noGrp="1"/>
          </p:cNvSpPr>
          <p:nvPr>
            <p:ph type="sldNum" sz="quarter" idx="12"/>
          </p:nvPr>
        </p:nvSpPr>
        <p:spPr/>
        <p:txBody>
          <a:bodyPr/>
          <a:lstStyle/>
          <a:p>
            <a:fld id="{25AB040B-060E-F94F-A4A9-51C7CC811EAA}" type="slidenum">
              <a:rPr lang="en-US" smtClean="0"/>
              <a:t>39</a:t>
            </a:fld>
            <a:endParaRPr lang="en-US" dirty="0"/>
          </a:p>
        </p:txBody>
      </p:sp>
      <p:sp>
        <p:nvSpPr>
          <p:cNvPr id="8" name="TextBox 7"/>
          <p:cNvSpPr txBox="1"/>
          <p:nvPr/>
        </p:nvSpPr>
        <p:spPr>
          <a:xfrm>
            <a:off x="5649553" y="3356815"/>
            <a:ext cx="2327530" cy="646331"/>
          </a:xfrm>
          <a:prstGeom prst="rect">
            <a:avLst/>
          </a:prstGeom>
          <a:noFill/>
        </p:spPr>
        <p:txBody>
          <a:bodyPr wrap="none" rtlCol="0">
            <a:spAutoFit/>
          </a:bodyPr>
          <a:lstStyle/>
          <a:p>
            <a:r>
              <a:rPr lang="en-US" sz="3600" b="1" dirty="0" smtClean="0"/>
              <a:t>Thank you!</a:t>
            </a:r>
            <a:endParaRPr lang="en-US" sz="3600" b="1" dirty="0"/>
          </a:p>
        </p:txBody>
      </p:sp>
      <p:grpSp>
        <p:nvGrpSpPr>
          <p:cNvPr id="11" name="Group 10"/>
          <p:cNvGrpSpPr>
            <a:grpSpLocks noChangeAspect="1"/>
          </p:cNvGrpSpPr>
          <p:nvPr/>
        </p:nvGrpSpPr>
        <p:grpSpPr>
          <a:xfrm>
            <a:off x="4829274" y="5371811"/>
            <a:ext cx="4193518" cy="839648"/>
            <a:chOff x="1522788" y="5490958"/>
            <a:chExt cx="5920567" cy="1185447"/>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2788" y="5490958"/>
              <a:ext cx="1158101" cy="1185447"/>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0628" y="5643682"/>
              <a:ext cx="1668919" cy="855496"/>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8505" y="5523058"/>
              <a:ext cx="1324874" cy="1096743"/>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5254" y="5490958"/>
              <a:ext cx="1158101" cy="1158101"/>
            </a:xfrm>
            <a:prstGeom prst="rect">
              <a:avLst/>
            </a:prstGeom>
          </p:spPr>
        </p:pic>
      </p:grpSp>
      <p:sp>
        <p:nvSpPr>
          <p:cNvPr id="6" name="TextBox 5"/>
          <p:cNvSpPr txBox="1"/>
          <p:nvPr/>
        </p:nvSpPr>
        <p:spPr>
          <a:xfrm>
            <a:off x="5192889" y="4135386"/>
            <a:ext cx="3393778" cy="461665"/>
          </a:xfrm>
          <a:prstGeom prst="rect">
            <a:avLst/>
          </a:prstGeom>
          <a:noFill/>
        </p:spPr>
        <p:txBody>
          <a:bodyPr wrap="none" rtlCol="0">
            <a:spAutoFit/>
          </a:bodyPr>
          <a:lstStyle/>
          <a:p>
            <a:r>
              <a:rPr lang="en-US" sz="2400" dirty="0" err="1"/>
              <a:t>d</a:t>
            </a:r>
            <a:r>
              <a:rPr lang="en-US" sz="2400" dirty="0" err="1" smtClean="0"/>
              <a:t>aniel.hickstein@nist.gov</a:t>
            </a:r>
            <a:endParaRPr lang="en-US" sz="2400" dirty="0"/>
          </a:p>
        </p:txBody>
      </p:sp>
      <p:pic>
        <p:nvPicPr>
          <p:cNvPr id="16" name="Picture 15"/>
          <p:cNvPicPr>
            <a:picLocks noChangeAspect="1"/>
          </p:cNvPicPr>
          <p:nvPr/>
        </p:nvPicPr>
        <p:blipFill>
          <a:blip r:embed="rId7"/>
          <a:stretch>
            <a:fillRect/>
          </a:stretch>
        </p:blipFill>
        <p:spPr>
          <a:xfrm>
            <a:off x="137563" y="2932143"/>
            <a:ext cx="4544561" cy="3408420"/>
          </a:xfrm>
          <a:prstGeom prst="rect">
            <a:avLst/>
          </a:prstGeom>
        </p:spPr>
      </p:pic>
    </p:spTree>
    <p:extLst>
      <p:ext uri="{BB962C8B-B14F-4D97-AF65-F5344CB8AC3E}">
        <p14:creationId xmlns:p14="http://schemas.microsoft.com/office/powerpoint/2010/main" val="16323671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1749"/>
            <a:ext cx="9144000" cy="19308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1"/>
          <p:cNvSpPr>
            <a:spLocks noGrp="1"/>
          </p:cNvSpPr>
          <p:nvPr>
            <p:ph type="ctrTitle"/>
          </p:nvPr>
        </p:nvSpPr>
        <p:spPr>
          <a:xfrm>
            <a:off x="484087" y="-297906"/>
            <a:ext cx="7772400" cy="2186970"/>
          </a:xfrm>
        </p:spPr>
        <p:txBody>
          <a:bodyPr>
            <a:noAutofit/>
          </a:bodyPr>
          <a:lstStyle/>
          <a:p>
            <a:r>
              <a:rPr lang="en-US" sz="3600" dirty="0" smtClean="0"/>
              <a:t>Tiny Rainbow Lasers</a:t>
            </a:r>
            <a:br>
              <a:rPr lang="en-US" sz="3600" dirty="0" smtClean="0"/>
            </a:br>
            <a:r>
              <a:rPr lang="en-US" sz="2800" dirty="0" smtClean="0"/>
              <a:t>how photonic-chip supercontinuum generation is making optical frequency combs </a:t>
            </a:r>
            <a:br>
              <a:rPr lang="en-US" sz="2800" dirty="0" smtClean="0"/>
            </a:br>
            <a:r>
              <a:rPr lang="en-US" sz="2800" dirty="0" smtClean="0"/>
              <a:t>smaller, faster, and better</a:t>
            </a:r>
            <a:endParaRPr lang="en-US" sz="3600" dirty="0">
              <a:solidFill>
                <a:srgbClr val="0000FF"/>
              </a:solidFill>
            </a:endParaRPr>
          </a:p>
        </p:txBody>
      </p:sp>
      <p:sp>
        <p:nvSpPr>
          <p:cNvPr id="5" name="Slide Number Placeholder 4"/>
          <p:cNvSpPr>
            <a:spLocks noGrp="1"/>
          </p:cNvSpPr>
          <p:nvPr>
            <p:ph type="sldNum" sz="quarter" idx="12"/>
          </p:nvPr>
        </p:nvSpPr>
        <p:spPr/>
        <p:txBody>
          <a:bodyPr/>
          <a:lstStyle/>
          <a:p>
            <a:fld id="{25AB040B-060E-F94F-A4A9-51C7CC811EAA}" type="slidenum">
              <a:rPr lang="en-US" smtClean="0"/>
              <a:t>4</a:t>
            </a:fld>
            <a:endParaRPr lang="en-US"/>
          </a:p>
        </p:txBody>
      </p:sp>
      <p:pic>
        <p:nvPicPr>
          <p:cNvPr id="11" name="Picture 10"/>
          <p:cNvPicPr>
            <a:picLocks noChangeAspect="1"/>
          </p:cNvPicPr>
          <p:nvPr/>
        </p:nvPicPr>
        <p:blipFill>
          <a:blip r:embed="rId3"/>
          <a:stretch>
            <a:fillRect/>
          </a:stretch>
        </p:blipFill>
        <p:spPr>
          <a:xfrm>
            <a:off x="3889008" y="2709332"/>
            <a:ext cx="3261107" cy="2413000"/>
          </a:xfrm>
          <a:prstGeom prst="rect">
            <a:avLst/>
          </a:prstGeom>
        </p:spPr>
      </p:pic>
      <p:pic>
        <p:nvPicPr>
          <p:cNvPr id="9" name="Picture 8"/>
          <p:cNvPicPr>
            <a:picLocks noChangeAspect="1"/>
          </p:cNvPicPr>
          <p:nvPr/>
        </p:nvPicPr>
        <p:blipFill>
          <a:blip r:embed="rId4"/>
          <a:stretch>
            <a:fillRect/>
          </a:stretch>
        </p:blipFill>
        <p:spPr>
          <a:xfrm rot="17117185">
            <a:off x="2703885" y="851221"/>
            <a:ext cx="131753" cy="4351916"/>
          </a:xfrm>
          <a:prstGeom prst="rect">
            <a:avLst/>
          </a:prstGeom>
        </p:spPr>
      </p:pic>
    </p:spTree>
    <p:extLst>
      <p:ext uri="{BB962C8B-B14F-4D97-AF65-F5344CB8AC3E}">
        <p14:creationId xmlns:p14="http://schemas.microsoft.com/office/powerpoint/2010/main" val="302345123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 waveguides</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40</a:t>
            </a:fld>
            <a:endParaRPr lang="en-US"/>
          </a:p>
        </p:txBody>
      </p:sp>
      <p:pic>
        <p:nvPicPr>
          <p:cNvPr id="6" name="Picture 5"/>
          <p:cNvPicPr>
            <a:picLocks noChangeAspect="1"/>
          </p:cNvPicPr>
          <p:nvPr/>
        </p:nvPicPr>
        <p:blipFill>
          <a:blip r:embed="rId3"/>
          <a:stretch>
            <a:fillRect/>
          </a:stretch>
        </p:blipFill>
        <p:spPr>
          <a:xfrm>
            <a:off x="927775" y="733107"/>
            <a:ext cx="7288450" cy="5466338"/>
          </a:xfrm>
          <a:prstGeom prst="rect">
            <a:avLst/>
          </a:prstGeom>
        </p:spPr>
      </p:pic>
    </p:spTree>
    <p:extLst>
      <p:ext uri="{BB962C8B-B14F-4D97-AF65-F5344CB8AC3E}">
        <p14:creationId xmlns:p14="http://schemas.microsoft.com/office/powerpoint/2010/main" val="422939435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409B3E-FB9B-4295-9490-9A3D3E1F3C33}"/>
              </a:ext>
            </a:extLst>
          </p:cNvPr>
          <p:cNvSpPr>
            <a:spLocks noGrp="1"/>
          </p:cNvSpPr>
          <p:nvPr>
            <p:ph type="title"/>
          </p:nvPr>
        </p:nvSpPr>
        <p:spPr/>
        <p:txBody>
          <a:bodyPr>
            <a:normAutofit/>
          </a:bodyPr>
          <a:lstStyle/>
          <a:p>
            <a:r>
              <a:rPr lang="en-US" sz="3200" dirty="0"/>
              <a:t>Supercontinuum with a microresonator comb</a:t>
            </a:r>
          </a:p>
        </p:txBody>
      </p:sp>
      <p:sp>
        <p:nvSpPr>
          <p:cNvPr id="3" name="Content Placeholder 2">
            <a:extLst>
              <a:ext uri="{FF2B5EF4-FFF2-40B4-BE49-F238E27FC236}">
                <a16:creationId xmlns:a16="http://schemas.microsoft.com/office/drawing/2014/main" xmlns="" id="{4E51DA85-2E30-48E4-9D62-3740D8D5DDD7}"/>
              </a:ext>
            </a:extLst>
          </p:cNvPr>
          <p:cNvSpPr>
            <a:spLocks noGrp="1"/>
          </p:cNvSpPr>
          <p:nvPr>
            <p:ph idx="1"/>
          </p:nvPr>
        </p:nvSpPr>
        <p:spPr>
          <a:xfrm>
            <a:off x="61996" y="1677673"/>
            <a:ext cx="3951204" cy="2522581"/>
          </a:xfrm>
        </p:spPr>
        <p:txBody>
          <a:bodyPr>
            <a:normAutofit/>
          </a:bodyPr>
          <a:lstStyle/>
          <a:p>
            <a:r>
              <a:rPr lang="en-US" sz="2000" dirty="0" smtClean="0"/>
              <a:t>15 GHz silica disk resonator</a:t>
            </a:r>
          </a:p>
          <a:p>
            <a:pPr lvl="1"/>
            <a:r>
              <a:rPr lang="en-US" sz="1600" dirty="0" smtClean="0"/>
              <a:t>Single and double Kerr-soliton states</a:t>
            </a:r>
            <a:endParaRPr lang="en-US" sz="1600" dirty="0"/>
          </a:p>
          <a:p>
            <a:r>
              <a:rPr lang="en-US" sz="2000" dirty="0"/>
              <a:t>Self-referencing achieved with </a:t>
            </a:r>
            <a:r>
              <a:rPr lang="en-US" sz="2000" dirty="0" err="1"/>
              <a:t>SiN</a:t>
            </a:r>
            <a:endParaRPr lang="en-US" sz="2000" dirty="0"/>
          </a:p>
          <a:p>
            <a:r>
              <a:rPr lang="en-US" sz="2000" dirty="0"/>
              <a:t>Used to perform </a:t>
            </a:r>
            <a:r>
              <a:rPr lang="en-US" sz="2000" dirty="0" smtClean="0"/>
              <a:t>ultra-stable </a:t>
            </a:r>
            <a:r>
              <a:rPr lang="en-US" sz="2000" dirty="0"/>
              <a:t>optical cavity </a:t>
            </a:r>
            <a:r>
              <a:rPr lang="en-US" sz="2000" dirty="0" smtClean="0"/>
              <a:t>comparison</a:t>
            </a:r>
          </a:p>
        </p:txBody>
      </p:sp>
      <p:pic>
        <p:nvPicPr>
          <p:cNvPr id="5" name="Graphic 4">
            <a:extLst>
              <a:ext uri="{FF2B5EF4-FFF2-40B4-BE49-F238E27FC236}">
                <a16:creationId xmlns:a16="http://schemas.microsoft.com/office/drawing/2014/main" xmlns="" id="{DB9B86E8-BFA0-4054-A2D3-9632D947AFB6}"/>
              </a:ext>
            </a:extLst>
          </p:cNvPr>
          <p:cNvPicPr>
            <a:picLocks noChangeAspect="1"/>
          </p:cNvPicPr>
          <p:nvPr/>
        </p:nvPicPr>
        <p:blipFill>
          <a:blip r:embed="rId2">
            <a:extLst>
              <a:ext uri="{96DAC541-7B7A-43D3-8B79-37D633B846F1}">
                <asvg:svgBlip xmlns="" xmlns:asvg="http://schemas.microsoft.com/office/drawing/2016/SVG/main" r:embed="rId4"/>
              </a:ext>
            </a:extLst>
          </a:blip>
          <a:stretch>
            <a:fillRect/>
          </a:stretch>
        </p:blipFill>
        <p:spPr>
          <a:xfrm>
            <a:off x="4127500" y="1690689"/>
            <a:ext cx="4793961" cy="269660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606" y="4561314"/>
            <a:ext cx="7460788" cy="2207785"/>
          </a:xfrm>
          <a:prstGeom prst="rect">
            <a:avLst/>
          </a:prstGeom>
        </p:spPr>
      </p:pic>
      <p:pic>
        <p:nvPicPr>
          <p:cNvPr id="7" name="Picture 6">
            <a:extLst>
              <a:ext uri="{FF2B5EF4-FFF2-40B4-BE49-F238E27FC236}">
                <a16:creationId xmlns:a16="http://schemas.microsoft.com/office/drawing/2014/main" xmlns="" id="{3F231E03-6A37-4F31-AF7F-87199820D0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54373" y="140512"/>
            <a:ext cx="1127413" cy="296827"/>
          </a:xfrm>
          <a:prstGeom prst="rect">
            <a:avLst/>
          </a:prstGeom>
        </p:spPr>
      </p:pic>
      <p:sp>
        <p:nvSpPr>
          <p:cNvPr id="8" name="TextBox 7"/>
          <p:cNvSpPr txBox="1"/>
          <p:nvPr/>
        </p:nvSpPr>
        <p:spPr>
          <a:xfrm>
            <a:off x="1652154" y="4675909"/>
            <a:ext cx="2088007" cy="369332"/>
          </a:xfrm>
          <a:prstGeom prst="rect">
            <a:avLst/>
          </a:prstGeom>
          <a:noFill/>
        </p:spPr>
        <p:txBody>
          <a:bodyPr wrap="none" rtlCol="0">
            <a:spAutoFit/>
          </a:bodyPr>
          <a:lstStyle/>
          <a:p>
            <a:r>
              <a:rPr lang="en-US" dirty="0" err="1" smtClean="0"/>
              <a:t>SiN</a:t>
            </a:r>
            <a:r>
              <a:rPr lang="en-US" dirty="0" smtClean="0"/>
              <a:t> supercontinuum</a:t>
            </a:r>
            <a:endParaRPr lang="en-US" dirty="0"/>
          </a:p>
        </p:txBody>
      </p:sp>
      <p:sp>
        <p:nvSpPr>
          <p:cNvPr id="9" name="TextBox 8"/>
          <p:cNvSpPr txBox="1"/>
          <p:nvPr/>
        </p:nvSpPr>
        <p:spPr>
          <a:xfrm>
            <a:off x="628650" y="3534520"/>
            <a:ext cx="2618509" cy="646331"/>
          </a:xfrm>
          <a:prstGeom prst="rect">
            <a:avLst/>
          </a:prstGeom>
          <a:noFill/>
        </p:spPr>
        <p:txBody>
          <a:bodyPr wrap="square" rtlCol="0">
            <a:spAutoFit/>
          </a:bodyPr>
          <a:lstStyle/>
          <a:p>
            <a:r>
              <a:rPr lang="en-US" dirty="0" smtClean="0">
                <a:solidFill>
                  <a:schemeClr val="accent1">
                    <a:lumMod val="75000"/>
                  </a:schemeClr>
                </a:solidFill>
              </a:rPr>
              <a:t>See paper: Lamb et al., arxiv.org/abs/1710.02872</a:t>
            </a:r>
            <a:endParaRPr lang="en-US" dirty="0">
              <a:solidFill>
                <a:schemeClr val="accent1">
                  <a:lumMod val="75000"/>
                </a:schemeClr>
              </a:solidFill>
            </a:endParaRPr>
          </a:p>
        </p:txBody>
      </p:sp>
      <p:sp>
        <p:nvSpPr>
          <p:cNvPr id="10" name="TextBox 9"/>
          <p:cNvSpPr txBox="1"/>
          <p:nvPr/>
        </p:nvSpPr>
        <p:spPr>
          <a:xfrm>
            <a:off x="6380017" y="4681559"/>
            <a:ext cx="540327" cy="369332"/>
          </a:xfrm>
          <a:prstGeom prst="rect">
            <a:avLst/>
          </a:prstGeom>
          <a:noFill/>
        </p:spPr>
        <p:txBody>
          <a:bodyPr wrap="square" rtlCol="0">
            <a:spAutoFit/>
          </a:bodyPr>
          <a:lstStyle/>
          <a:p>
            <a:r>
              <a:rPr lang="en-US" dirty="0" smtClean="0"/>
              <a:t>f</a:t>
            </a:r>
            <a:r>
              <a:rPr lang="en-US" baseline="-25000" dirty="0" smtClean="0"/>
              <a:t>0</a:t>
            </a:r>
            <a:endParaRPr lang="en-US" baseline="-25000" dirty="0"/>
          </a:p>
        </p:txBody>
      </p:sp>
    </p:spTree>
    <p:extLst>
      <p:ext uri="{BB962C8B-B14F-4D97-AF65-F5344CB8AC3E}">
        <p14:creationId xmlns:p14="http://schemas.microsoft.com/office/powerpoint/2010/main" val="381782194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932517" y="1857805"/>
            <a:ext cx="4211485" cy="4310413"/>
          </a:xfrm>
          <a:prstGeom prst="rect">
            <a:avLst/>
          </a:prstGeom>
        </p:spPr>
      </p:pic>
      <p:sp>
        <p:nvSpPr>
          <p:cNvPr id="2" name="Title 1"/>
          <p:cNvSpPr>
            <a:spLocks noGrp="1"/>
          </p:cNvSpPr>
          <p:nvPr>
            <p:ph type="title"/>
          </p:nvPr>
        </p:nvSpPr>
        <p:spPr/>
        <p:txBody>
          <a:bodyPr>
            <a:normAutofit fontScale="90000"/>
          </a:bodyPr>
          <a:lstStyle/>
          <a:p>
            <a:r>
              <a:rPr lang="en-US" dirty="0" smtClean="0"/>
              <a:t>Waveguides for optical atomic clock comparisons</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42</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1110663"/>
            <a:ext cx="5106074" cy="5747338"/>
          </a:xfrm>
          <a:prstGeom prst="rect">
            <a:avLst/>
          </a:prstGeom>
        </p:spPr>
      </p:pic>
    </p:spTree>
    <p:extLst>
      <p:ext uri="{BB962C8B-B14F-4D97-AF65-F5344CB8AC3E}">
        <p14:creationId xmlns:p14="http://schemas.microsoft.com/office/powerpoint/2010/main" val="127575598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a:t>
            </a:r>
            <a:r>
              <a:rPr lang="en-US" baseline="30000" dirty="0" smtClean="0"/>
              <a:t>-15</a:t>
            </a:r>
            <a:r>
              <a:rPr lang="en-US" dirty="0"/>
              <a:t> </a:t>
            </a:r>
            <a:r>
              <a:rPr lang="en-US" dirty="0" smtClean="0"/>
              <a:t>stability</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43</a:t>
            </a:fld>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4362" y="1336972"/>
            <a:ext cx="7212737" cy="4666378"/>
          </a:xfrm>
          <a:prstGeom prst="rect">
            <a:avLst/>
          </a:prstGeom>
        </p:spPr>
      </p:pic>
      <p:sp>
        <p:nvSpPr>
          <p:cNvPr id="3" name="Rectangle 2"/>
          <p:cNvSpPr/>
          <p:nvPr/>
        </p:nvSpPr>
        <p:spPr>
          <a:xfrm>
            <a:off x="529150" y="1434507"/>
            <a:ext cx="881916" cy="5526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29150" y="5803714"/>
            <a:ext cx="881916" cy="5526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64133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Supercontinuum to 657 nm</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44</a:t>
            </a:fld>
            <a:endParaRPr lang="en-US"/>
          </a:p>
        </p:txBody>
      </p:sp>
      <p:pic>
        <p:nvPicPr>
          <p:cNvPr id="6" name="Picture 5"/>
          <p:cNvPicPr>
            <a:picLocks noChangeAspect="1"/>
          </p:cNvPicPr>
          <p:nvPr/>
        </p:nvPicPr>
        <p:blipFill>
          <a:blip r:embed="rId3"/>
          <a:stretch>
            <a:fillRect/>
          </a:stretch>
        </p:blipFill>
        <p:spPr>
          <a:xfrm>
            <a:off x="587946" y="1110662"/>
            <a:ext cx="7909317" cy="5500974"/>
          </a:xfrm>
          <a:prstGeom prst="rect">
            <a:avLst/>
          </a:prstGeom>
        </p:spPr>
      </p:pic>
    </p:spTree>
    <p:extLst>
      <p:ext uri="{BB962C8B-B14F-4D97-AF65-F5344CB8AC3E}">
        <p14:creationId xmlns:p14="http://schemas.microsoft.com/office/powerpoint/2010/main" val="48410947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comparison</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45</a:t>
            </a:fld>
            <a:endParaRPr lang="en-US"/>
          </a:p>
        </p:txBody>
      </p:sp>
      <p:pic>
        <p:nvPicPr>
          <p:cNvPr id="5" name="Picture 4"/>
          <p:cNvPicPr>
            <a:picLocks noChangeAspect="1"/>
          </p:cNvPicPr>
          <p:nvPr/>
        </p:nvPicPr>
        <p:blipFill>
          <a:blip r:embed="rId3"/>
          <a:stretch>
            <a:fillRect/>
          </a:stretch>
        </p:blipFill>
        <p:spPr>
          <a:xfrm>
            <a:off x="1281720" y="1149291"/>
            <a:ext cx="7152033" cy="5518210"/>
          </a:xfrm>
          <a:prstGeom prst="rect">
            <a:avLst/>
          </a:prstGeom>
        </p:spPr>
      </p:pic>
    </p:spTree>
    <p:extLst>
      <p:ext uri="{BB962C8B-B14F-4D97-AF65-F5344CB8AC3E}">
        <p14:creationId xmlns:p14="http://schemas.microsoft.com/office/powerpoint/2010/main" val="32003286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Waveguides for optical atomic clock comparisons</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46</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110663"/>
            <a:ext cx="5106074" cy="5747338"/>
          </a:xfrm>
          <a:prstGeom prst="rect">
            <a:avLst/>
          </a:prstGeom>
        </p:spPr>
      </p:pic>
      <p:pic>
        <p:nvPicPr>
          <p:cNvPr id="3" name="Picture 2"/>
          <p:cNvPicPr>
            <a:picLocks noChangeAspect="1"/>
          </p:cNvPicPr>
          <p:nvPr/>
        </p:nvPicPr>
        <p:blipFill>
          <a:blip r:embed="rId4"/>
          <a:stretch>
            <a:fillRect/>
          </a:stretch>
        </p:blipFill>
        <p:spPr>
          <a:xfrm>
            <a:off x="5130136" y="2144889"/>
            <a:ext cx="3774374" cy="3975601"/>
          </a:xfrm>
          <a:prstGeom prst="rect">
            <a:avLst/>
          </a:prstGeom>
        </p:spPr>
      </p:pic>
    </p:spTree>
    <p:extLst>
      <p:ext uri="{BB962C8B-B14F-4D97-AF65-F5344CB8AC3E}">
        <p14:creationId xmlns:p14="http://schemas.microsoft.com/office/powerpoint/2010/main" val="390835987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5AB040B-060E-F94F-A4A9-51C7CC811EAA}" type="slidenum">
              <a:rPr lang="en-US" smtClean="0"/>
              <a:t>47</a:t>
            </a:fld>
            <a:endParaRPr lang="en-US"/>
          </a:p>
        </p:txBody>
      </p:sp>
      <p:pic>
        <p:nvPicPr>
          <p:cNvPr id="6" name="Picture 5"/>
          <p:cNvPicPr>
            <a:picLocks noChangeAspect="1"/>
          </p:cNvPicPr>
          <p:nvPr/>
        </p:nvPicPr>
        <p:blipFill>
          <a:blip r:embed="rId3"/>
          <a:stretch>
            <a:fillRect/>
          </a:stretch>
        </p:blipFill>
        <p:spPr>
          <a:xfrm>
            <a:off x="1534392" y="1110662"/>
            <a:ext cx="5615431" cy="5747338"/>
          </a:xfrm>
          <a:prstGeom prst="rect">
            <a:avLst/>
          </a:prstGeom>
        </p:spPr>
      </p:pic>
      <p:sp>
        <p:nvSpPr>
          <p:cNvPr id="8" name="Title 1"/>
          <p:cNvSpPr>
            <a:spLocks noGrp="1"/>
          </p:cNvSpPr>
          <p:nvPr>
            <p:ph type="title"/>
          </p:nvPr>
        </p:nvSpPr>
        <p:spPr/>
        <p:txBody>
          <a:bodyPr>
            <a:normAutofit fontScale="90000"/>
          </a:bodyPr>
          <a:lstStyle/>
          <a:p>
            <a:r>
              <a:rPr lang="en-US" dirty="0" smtClean="0"/>
              <a:t>2. Waveguides for optical atomic clock comparisons</a:t>
            </a:r>
            <a:endParaRPr lang="en-US" dirty="0"/>
          </a:p>
        </p:txBody>
      </p:sp>
    </p:spTree>
    <p:extLst>
      <p:ext uri="{BB962C8B-B14F-4D97-AF65-F5344CB8AC3E}">
        <p14:creationId xmlns:p14="http://schemas.microsoft.com/office/powerpoint/2010/main" val="40026657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 crossing</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48</a:t>
            </a:fld>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4229" y="1540216"/>
            <a:ext cx="4022573" cy="465103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112" y="2254249"/>
            <a:ext cx="4676339" cy="2993753"/>
          </a:xfrm>
          <a:prstGeom prst="rect">
            <a:avLst/>
          </a:prstGeom>
        </p:spPr>
      </p:pic>
    </p:spTree>
    <p:extLst>
      <p:ext uri="{BB962C8B-B14F-4D97-AF65-F5344CB8AC3E}">
        <p14:creationId xmlns:p14="http://schemas.microsoft.com/office/powerpoint/2010/main" val="116454886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theory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5AB040B-060E-F94F-A4A9-51C7CC811EAA}" type="slidenum">
              <a:rPr lang="en-US" smtClean="0"/>
              <a:t>49</a:t>
            </a:fld>
            <a:endParaRPr lang="en-US"/>
          </a:p>
        </p:txBody>
      </p:sp>
      <p:pic>
        <p:nvPicPr>
          <p:cNvPr id="9" name="Picture 8" descr="frame00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52" y="1370582"/>
            <a:ext cx="9132048" cy="5073360"/>
          </a:xfrm>
          <a:prstGeom prst="rect">
            <a:avLst/>
          </a:prstGeom>
        </p:spPr>
      </p:pic>
      <p:sp>
        <p:nvSpPr>
          <p:cNvPr id="10" name="TextBox 9"/>
          <p:cNvSpPr txBox="1"/>
          <p:nvPr/>
        </p:nvSpPr>
        <p:spPr>
          <a:xfrm>
            <a:off x="1154042" y="6548186"/>
            <a:ext cx="6900446" cy="307777"/>
          </a:xfrm>
          <a:prstGeom prst="rect">
            <a:avLst/>
          </a:prstGeom>
          <a:noFill/>
        </p:spPr>
        <p:txBody>
          <a:bodyPr wrap="none" rtlCol="0">
            <a:spAutoFit/>
          </a:bodyPr>
          <a:lstStyle/>
          <a:p>
            <a:r>
              <a:rPr lang="en-US" sz="1400" dirty="0" smtClean="0">
                <a:latin typeface="Avenier book"/>
                <a:cs typeface="Avenier book"/>
              </a:rPr>
              <a:t>Nonlinear Schrodinger Equation (NLSE) simulations with </a:t>
            </a:r>
            <a:r>
              <a:rPr lang="en-US" sz="1400" dirty="0" err="1" smtClean="0">
                <a:latin typeface="Avenier book"/>
                <a:cs typeface="Avenier book"/>
              </a:rPr>
              <a:t>PyNLO</a:t>
            </a:r>
            <a:r>
              <a:rPr lang="en-US" sz="1400" dirty="0" smtClean="0">
                <a:latin typeface="Avenier book"/>
                <a:cs typeface="Avenier book"/>
              </a:rPr>
              <a:t>: </a:t>
            </a:r>
            <a:r>
              <a:rPr lang="en-US" sz="1400" dirty="0" err="1" smtClean="0">
                <a:latin typeface="Avenier book"/>
                <a:cs typeface="Avenier book"/>
              </a:rPr>
              <a:t>github.com</a:t>
            </a:r>
            <a:r>
              <a:rPr lang="en-US" sz="1400" dirty="0" smtClean="0">
                <a:latin typeface="Avenier book"/>
                <a:cs typeface="Avenier book"/>
              </a:rPr>
              <a:t>/</a:t>
            </a:r>
            <a:r>
              <a:rPr lang="en-US" sz="1400" dirty="0" err="1" smtClean="0">
                <a:latin typeface="Avenier book"/>
                <a:cs typeface="Avenier book"/>
              </a:rPr>
              <a:t>pyNLO</a:t>
            </a:r>
            <a:endParaRPr lang="en-US" sz="1400" dirty="0">
              <a:latin typeface="Avenier book"/>
              <a:cs typeface="Avenier book"/>
            </a:endParaRPr>
          </a:p>
        </p:txBody>
      </p:sp>
    </p:spTree>
    <p:extLst>
      <p:ext uri="{BB962C8B-B14F-4D97-AF65-F5344CB8AC3E}">
        <p14:creationId xmlns:p14="http://schemas.microsoft.com/office/powerpoint/2010/main" val="20062757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1749"/>
            <a:ext cx="9144000" cy="19308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Title 1"/>
          <p:cNvSpPr>
            <a:spLocks noGrp="1"/>
          </p:cNvSpPr>
          <p:nvPr>
            <p:ph type="ctrTitle"/>
          </p:nvPr>
        </p:nvSpPr>
        <p:spPr>
          <a:xfrm>
            <a:off x="484087" y="-297906"/>
            <a:ext cx="7772400" cy="2186970"/>
          </a:xfrm>
        </p:spPr>
        <p:txBody>
          <a:bodyPr>
            <a:noAutofit/>
          </a:bodyPr>
          <a:lstStyle/>
          <a:p>
            <a:r>
              <a:rPr lang="en-US" sz="3600" dirty="0" smtClean="0"/>
              <a:t>Tiny Rainbow Lasers</a:t>
            </a:r>
            <a:br>
              <a:rPr lang="en-US" sz="3600" dirty="0" smtClean="0"/>
            </a:br>
            <a:r>
              <a:rPr lang="en-US" sz="2800" dirty="0" smtClean="0"/>
              <a:t>how photonic-chip supercontinuum generation is making optical frequency combs </a:t>
            </a:r>
            <a:br>
              <a:rPr lang="en-US" sz="2800" dirty="0" smtClean="0"/>
            </a:br>
            <a:r>
              <a:rPr lang="en-US" sz="2800" dirty="0" smtClean="0"/>
              <a:t>smaller, faster, and better</a:t>
            </a:r>
            <a:endParaRPr lang="en-US" sz="3600" dirty="0">
              <a:solidFill>
                <a:srgbClr val="0000FF"/>
              </a:solidFill>
            </a:endParaRPr>
          </a:p>
        </p:txBody>
      </p:sp>
      <p:sp>
        <p:nvSpPr>
          <p:cNvPr id="5" name="Slide Number Placeholder 4"/>
          <p:cNvSpPr>
            <a:spLocks noGrp="1"/>
          </p:cNvSpPr>
          <p:nvPr>
            <p:ph type="sldNum" sz="quarter" idx="12"/>
          </p:nvPr>
        </p:nvSpPr>
        <p:spPr/>
        <p:txBody>
          <a:bodyPr/>
          <a:lstStyle/>
          <a:p>
            <a:fld id="{25AB040B-060E-F94F-A4A9-51C7CC811EAA}" type="slidenum">
              <a:rPr lang="en-US" smtClean="0"/>
              <a:t>5</a:t>
            </a:fld>
            <a:endParaRPr lang="en-US"/>
          </a:p>
        </p:txBody>
      </p:sp>
      <p:pic>
        <p:nvPicPr>
          <p:cNvPr id="11" name="Picture 10"/>
          <p:cNvPicPr>
            <a:picLocks noChangeAspect="1"/>
          </p:cNvPicPr>
          <p:nvPr/>
        </p:nvPicPr>
        <p:blipFill>
          <a:blip r:embed="rId3"/>
          <a:stretch>
            <a:fillRect/>
          </a:stretch>
        </p:blipFill>
        <p:spPr>
          <a:xfrm>
            <a:off x="3889008" y="2709332"/>
            <a:ext cx="3261107" cy="2413000"/>
          </a:xfrm>
          <a:prstGeom prst="rect">
            <a:avLst/>
          </a:prstGeom>
        </p:spPr>
      </p:pic>
      <p:pic>
        <p:nvPicPr>
          <p:cNvPr id="9" name="Picture 8"/>
          <p:cNvPicPr>
            <a:picLocks noChangeAspect="1"/>
          </p:cNvPicPr>
          <p:nvPr/>
        </p:nvPicPr>
        <p:blipFill>
          <a:blip r:embed="rId4"/>
          <a:stretch>
            <a:fillRect/>
          </a:stretch>
        </p:blipFill>
        <p:spPr>
          <a:xfrm rot="17117185">
            <a:off x="3959936" y="2397295"/>
            <a:ext cx="55918" cy="1847017"/>
          </a:xfrm>
          <a:prstGeom prst="rect">
            <a:avLst/>
          </a:prstGeom>
        </p:spPr>
      </p:pic>
      <p:pic>
        <p:nvPicPr>
          <p:cNvPr id="8" name="Picture 7"/>
          <p:cNvPicPr>
            <a:picLocks noChangeAspect="1"/>
          </p:cNvPicPr>
          <p:nvPr/>
        </p:nvPicPr>
        <p:blipFill>
          <a:blip r:embed="rId4"/>
          <a:stretch>
            <a:fillRect/>
          </a:stretch>
        </p:blipFill>
        <p:spPr>
          <a:xfrm rot="14312487" flipH="1">
            <a:off x="807499" y="2518333"/>
            <a:ext cx="2202267" cy="2945552"/>
          </a:xfrm>
          <a:prstGeom prst="rect">
            <a:avLst/>
          </a:prstGeom>
        </p:spPr>
      </p:pic>
      <p:sp>
        <p:nvSpPr>
          <p:cNvPr id="3" name="Isosceles Triangle 2"/>
          <p:cNvSpPr/>
          <p:nvPr/>
        </p:nvSpPr>
        <p:spPr>
          <a:xfrm rot="20580100">
            <a:off x="2715733" y="2847451"/>
            <a:ext cx="627529" cy="59266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5742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theory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5AB040B-060E-F94F-A4A9-51C7CC811EAA}" type="slidenum">
              <a:rPr lang="en-US" smtClean="0"/>
              <a:t>50</a:t>
            </a:fld>
            <a:endParaRPr lang="en-US"/>
          </a:p>
        </p:txBody>
      </p:sp>
      <p:pic>
        <p:nvPicPr>
          <p:cNvPr id="5" name="Picture 4" descr="NLSE_640nm_160_nm_error_0.10000_steps_502016-07-17_12h07m04s_animation.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371600"/>
            <a:ext cx="9144000" cy="5080000"/>
          </a:xfrm>
          <a:prstGeom prst="rect">
            <a:avLst/>
          </a:prstGeom>
        </p:spPr>
      </p:pic>
      <p:sp>
        <p:nvSpPr>
          <p:cNvPr id="10" name="TextBox 9"/>
          <p:cNvSpPr txBox="1"/>
          <p:nvPr/>
        </p:nvSpPr>
        <p:spPr>
          <a:xfrm>
            <a:off x="1154042" y="6548186"/>
            <a:ext cx="6900446" cy="307777"/>
          </a:xfrm>
          <a:prstGeom prst="rect">
            <a:avLst/>
          </a:prstGeom>
          <a:noFill/>
        </p:spPr>
        <p:txBody>
          <a:bodyPr wrap="none" rtlCol="0">
            <a:spAutoFit/>
          </a:bodyPr>
          <a:lstStyle/>
          <a:p>
            <a:r>
              <a:rPr lang="en-US" sz="1400" dirty="0" smtClean="0">
                <a:latin typeface="Avenier book"/>
                <a:cs typeface="Avenier book"/>
              </a:rPr>
              <a:t>Nonlinear Schrodinger Equation (NLSE) simulations with </a:t>
            </a:r>
            <a:r>
              <a:rPr lang="en-US" sz="1400" dirty="0" err="1" smtClean="0">
                <a:latin typeface="Avenier book"/>
                <a:cs typeface="Avenier book"/>
              </a:rPr>
              <a:t>PyNLO</a:t>
            </a:r>
            <a:r>
              <a:rPr lang="en-US" sz="1400" dirty="0" smtClean="0">
                <a:latin typeface="Avenier book"/>
                <a:cs typeface="Avenier book"/>
              </a:rPr>
              <a:t>: </a:t>
            </a:r>
            <a:r>
              <a:rPr lang="en-US" sz="1400" dirty="0" err="1" smtClean="0">
                <a:latin typeface="Avenier book"/>
                <a:cs typeface="Avenier book"/>
              </a:rPr>
              <a:t>github.com</a:t>
            </a:r>
            <a:r>
              <a:rPr lang="en-US" sz="1400" dirty="0" smtClean="0">
                <a:latin typeface="Avenier book"/>
                <a:cs typeface="Avenier book"/>
              </a:rPr>
              <a:t>/</a:t>
            </a:r>
            <a:r>
              <a:rPr lang="en-US" sz="1400" dirty="0" err="1" smtClean="0">
                <a:latin typeface="Avenier book"/>
                <a:cs typeface="Avenier book"/>
              </a:rPr>
              <a:t>pyNLO</a:t>
            </a:r>
            <a:endParaRPr lang="en-US" sz="1400" dirty="0">
              <a:latin typeface="Avenier book"/>
              <a:cs typeface="Avenier book"/>
            </a:endParaRPr>
          </a:p>
        </p:txBody>
      </p:sp>
    </p:spTree>
    <p:extLst>
      <p:ext uri="{BB962C8B-B14F-4D97-AF65-F5344CB8AC3E}">
        <p14:creationId xmlns:p14="http://schemas.microsoft.com/office/powerpoint/2010/main" val="297357118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b="-22"/>
          <a:stretch/>
        </p:blipFill>
        <p:spPr>
          <a:xfrm>
            <a:off x="675024" y="6236774"/>
            <a:ext cx="7177599" cy="442193"/>
          </a:xfrm>
          <a:prstGeom prst="rect">
            <a:avLst/>
          </a:prstGeom>
        </p:spPr>
      </p:pic>
      <p:sp>
        <p:nvSpPr>
          <p:cNvPr id="2" name="Title 1"/>
          <p:cNvSpPr>
            <a:spLocks noGrp="1"/>
          </p:cNvSpPr>
          <p:nvPr>
            <p:ph type="title"/>
          </p:nvPr>
        </p:nvSpPr>
        <p:spPr/>
        <p:txBody>
          <a:bodyPr>
            <a:normAutofit/>
          </a:bodyPr>
          <a:lstStyle/>
          <a:p>
            <a:r>
              <a:rPr lang="en-US" dirty="0" smtClean="0"/>
              <a:t>TE: Broadband supercontinuum</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51</a:t>
            </a:fld>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b="35649"/>
          <a:stretch/>
        </p:blipFill>
        <p:spPr>
          <a:xfrm>
            <a:off x="1521661" y="1287037"/>
            <a:ext cx="5768846" cy="4949738"/>
          </a:xfrm>
          <a:prstGeom prst="rect">
            <a:avLst/>
          </a:prstGeom>
        </p:spPr>
      </p:pic>
    </p:spTree>
    <p:extLst>
      <p:ext uri="{BB962C8B-B14F-4D97-AF65-F5344CB8AC3E}">
        <p14:creationId xmlns:p14="http://schemas.microsoft.com/office/powerpoint/2010/main" val="315561763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25AB040B-060E-F94F-A4A9-51C7CC811EAA}" type="slidenum">
              <a:rPr lang="en-US" smtClean="0"/>
              <a:t>52</a:t>
            </a:fld>
            <a:endParaRPr lang="en-US"/>
          </a:p>
        </p:txBody>
      </p:sp>
      <p:pic>
        <p:nvPicPr>
          <p:cNvPr id="5" name="Picture 4"/>
          <p:cNvPicPr>
            <a:picLocks noChangeAspect="1"/>
          </p:cNvPicPr>
          <p:nvPr/>
        </p:nvPicPr>
        <p:blipFill>
          <a:blip r:embed="rId2"/>
          <a:stretch>
            <a:fillRect/>
          </a:stretch>
        </p:blipFill>
        <p:spPr>
          <a:xfrm>
            <a:off x="0" y="1496182"/>
            <a:ext cx="9144000" cy="3952645"/>
          </a:xfrm>
          <a:prstGeom prst="rect">
            <a:avLst/>
          </a:prstGeom>
        </p:spPr>
      </p:pic>
      <p:sp>
        <p:nvSpPr>
          <p:cNvPr id="6" name="TextBox 5"/>
          <p:cNvSpPr txBox="1"/>
          <p:nvPr/>
        </p:nvSpPr>
        <p:spPr>
          <a:xfrm>
            <a:off x="9797143" y="215295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4535538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Mid-infrared supercontinuum generation</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53</a:t>
            </a:fld>
            <a:endParaRPr lang="en-US"/>
          </a:p>
        </p:txBody>
      </p:sp>
      <p:pic>
        <p:nvPicPr>
          <p:cNvPr id="5" name="Picture 4"/>
          <p:cNvPicPr>
            <a:picLocks noChangeAspect="1"/>
          </p:cNvPicPr>
          <p:nvPr/>
        </p:nvPicPr>
        <p:blipFill rotWithShape="1">
          <a:blip r:embed="rId3"/>
          <a:srcRect b="66667"/>
          <a:stretch/>
        </p:blipFill>
        <p:spPr>
          <a:xfrm>
            <a:off x="52211" y="1579932"/>
            <a:ext cx="9091789" cy="3779846"/>
          </a:xfrm>
          <a:prstGeom prst="rect">
            <a:avLst/>
          </a:prstGeom>
        </p:spPr>
      </p:pic>
      <p:sp>
        <p:nvSpPr>
          <p:cNvPr id="6" name="TextBox 5"/>
          <p:cNvSpPr txBox="1"/>
          <p:nvPr/>
        </p:nvSpPr>
        <p:spPr>
          <a:xfrm>
            <a:off x="3668889" y="5175112"/>
            <a:ext cx="1813905" cy="369332"/>
          </a:xfrm>
          <a:prstGeom prst="rect">
            <a:avLst/>
          </a:prstGeom>
          <a:noFill/>
        </p:spPr>
        <p:txBody>
          <a:bodyPr wrap="none" rtlCol="0">
            <a:spAutoFit/>
          </a:bodyPr>
          <a:lstStyle/>
          <a:p>
            <a:r>
              <a:rPr lang="en-US" dirty="0" smtClean="0"/>
              <a:t>Wavelength (nm)</a:t>
            </a:r>
            <a:endParaRPr lang="en-US" dirty="0"/>
          </a:p>
        </p:txBody>
      </p:sp>
      <p:sp>
        <p:nvSpPr>
          <p:cNvPr id="8" name="TextBox 7"/>
          <p:cNvSpPr txBox="1"/>
          <p:nvPr/>
        </p:nvSpPr>
        <p:spPr>
          <a:xfrm>
            <a:off x="4967110" y="2157778"/>
            <a:ext cx="3057247" cy="369332"/>
          </a:xfrm>
          <a:prstGeom prst="rect">
            <a:avLst/>
          </a:prstGeom>
          <a:noFill/>
        </p:spPr>
        <p:txBody>
          <a:bodyPr wrap="none" rtlCol="0">
            <a:spAutoFit/>
          </a:bodyPr>
          <a:lstStyle/>
          <a:p>
            <a:r>
              <a:rPr lang="en-US" dirty="0" smtClean="0"/>
              <a:t>1 MHz, 2800-nm, 200 fs pulses</a:t>
            </a:r>
            <a:endParaRPr lang="en-US" dirty="0"/>
          </a:p>
        </p:txBody>
      </p:sp>
    </p:spTree>
    <p:extLst>
      <p:ext uri="{BB962C8B-B14F-4D97-AF65-F5344CB8AC3E}">
        <p14:creationId xmlns:p14="http://schemas.microsoft.com/office/powerpoint/2010/main" val="194318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Optical frequency comb</a:t>
            </a:r>
            <a:endParaRPr lang="en-US" dirty="0"/>
          </a:p>
        </p:txBody>
      </p:sp>
      <p:sp>
        <p:nvSpPr>
          <p:cNvPr id="135" name="Cube 134"/>
          <p:cNvSpPr/>
          <p:nvPr/>
        </p:nvSpPr>
        <p:spPr>
          <a:xfrm>
            <a:off x="150383" y="794461"/>
            <a:ext cx="1987787" cy="945698"/>
          </a:xfrm>
          <a:prstGeom prst="cube">
            <a:avLst>
              <a:gd name="adj" fmla="val 26429"/>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Femtosecond laser</a:t>
            </a:r>
            <a:endParaRPr lang="en-US" dirty="0"/>
          </a:p>
        </p:txBody>
      </p:sp>
      <p:sp>
        <p:nvSpPr>
          <p:cNvPr id="136" name="Oval 135"/>
          <p:cNvSpPr/>
          <p:nvPr/>
        </p:nvSpPr>
        <p:spPr>
          <a:xfrm>
            <a:off x="2030074" y="1097253"/>
            <a:ext cx="45719" cy="3377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2030072" y="1124271"/>
            <a:ext cx="6986138" cy="229670"/>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3844407" y="1076986"/>
            <a:ext cx="45719" cy="3377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6" name="Group 165"/>
          <p:cNvGrpSpPr/>
          <p:nvPr/>
        </p:nvGrpSpPr>
        <p:grpSpPr>
          <a:xfrm>
            <a:off x="488580" y="3614135"/>
            <a:ext cx="5031358" cy="2788168"/>
            <a:chOff x="2523423" y="1237035"/>
            <a:chExt cx="5031358" cy="2788168"/>
          </a:xfrm>
        </p:grpSpPr>
        <p:sp>
          <p:nvSpPr>
            <p:cNvPr id="167" name="Freeform 3"/>
            <p:cNvSpPr>
              <a:spLocks/>
            </p:cNvSpPr>
            <p:nvPr/>
          </p:nvSpPr>
          <p:spPr bwMode="auto">
            <a:xfrm>
              <a:off x="2828609" y="2701228"/>
              <a:ext cx="3111500" cy="993775"/>
            </a:xfrm>
            <a:custGeom>
              <a:avLst/>
              <a:gdLst>
                <a:gd name="T0" fmla="*/ 0 w 21523"/>
                <a:gd name="T1" fmla="*/ 2147483647 h 21501"/>
                <a:gd name="T2" fmla="*/ 2147483647 w 21523"/>
                <a:gd name="T3" fmla="*/ 2147483647 h 21501"/>
                <a:gd name="T4" fmla="*/ 2147483647 w 21523"/>
                <a:gd name="T5" fmla="*/ 2147483647 h 21501"/>
                <a:gd name="T6" fmla="*/ 2147483647 w 21523"/>
                <a:gd name="T7" fmla="*/ 2147483647 h 21501"/>
                <a:gd name="T8" fmla="*/ 2147483647 w 21523"/>
                <a:gd name="T9" fmla="*/ 2147483647 h 21501"/>
                <a:gd name="T10" fmla="*/ 2147483647 w 21523"/>
                <a:gd name="T11" fmla="*/ 2147483647 h 21501"/>
                <a:gd name="T12" fmla="*/ 2147483647 w 21523"/>
                <a:gd name="T13" fmla="*/ 2147483647 h 21501"/>
                <a:gd name="T14" fmla="*/ 2147483647 w 21523"/>
                <a:gd name="T15" fmla="*/ 2147483647 h 21501"/>
                <a:gd name="T16" fmla="*/ 2147483647 w 21523"/>
                <a:gd name="T17" fmla="*/ 2147483647 h 21501"/>
                <a:gd name="T18" fmla="*/ 2147483647 w 21523"/>
                <a:gd name="T19" fmla="*/ 2147483647 h 21501"/>
                <a:gd name="T20" fmla="*/ 2147483647 w 21523"/>
                <a:gd name="T21" fmla="*/ 2147483647 h 21501"/>
                <a:gd name="T22" fmla="*/ 2147483647 w 21523"/>
                <a:gd name="T23" fmla="*/ 2147483647 h 21501"/>
                <a:gd name="T24" fmla="*/ 2147483647 w 21523"/>
                <a:gd name="T25" fmla="*/ 2147483647 h 21501"/>
                <a:gd name="T26" fmla="*/ 2147483647 w 21523"/>
                <a:gd name="T27" fmla="*/ 2147483647 h 21501"/>
                <a:gd name="T28" fmla="*/ 2147483647 w 21523"/>
                <a:gd name="T29" fmla="*/ 2147483647 h 21501"/>
                <a:gd name="T30" fmla="*/ 2147483647 w 21523"/>
                <a:gd name="T31" fmla="*/ 2147483647 h 21501"/>
                <a:gd name="T32" fmla="*/ 2147483647 w 21523"/>
                <a:gd name="T33" fmla="*/ 2147483647 h 21501"/>
                <a:gd name="T34" fmla="*/ 2147483647 w 21523"/>
                <a:gd name="T35" fmla="*/ 2147483647 h 21501"/>
                <a:gd name="T36" fmla="*/ 2147483647 w 21523"/>
                <a:gd name="T37" fmla="*/ 2147483647 h 21501"/>
                <a:gd name="T38" fmla="*/ 2147483647 w 21523"/>
                <a:gd name="T39" fmla="*/ 2147483647 h 21501"/>
                <a:gd name="T40" fmla="*/ 2147483647 w 21523"/>
                <a:gd name="T41" fmla="*/ 2147483647 h 21501"/>
                <a:gd name="T42" fmla="*/ 2147483647 w 21523"/>
                <a:gd name="T43" fmla="*/ 2147483647 h 21501"/>
                <a:gd name="T44" fmla="*/ 2147483647 w 21523"/>
                <a:gd name="T45" fmla="*/ 2147483647 h 21501"/>
                <a:gd name="T46" fmla="*/ 2147483647 w 21523"/>
                <a:gd name="T47" fmla="*/ 2147483647 h 21501"/>
                <a:gd name="T48" fmla="*/ 2147483647 w 21523"/>
                <a:gd name="T49" fmla="*/ 2147483647 h 21501"/>
                <a:gd name="T50" fmla="*/ 2147483647 w 21523"/>
                <a:gd name="T51" fmla="*/ 2147483647 h 21501"/>
                <a:gd name="T52" fmla="*/ 2147483647 w 21523"/>
                <a:gd name="T53" fmla="*/ 2147483647 h 21501"/>
                <a:gd name="T54" fmla="*/ 2147483647 w 21523"/>
                <a:gd name="T55" fmla="*/ 2147483647 h 21501"/>
                <a:gd name="T56" fmla="*/ 2147483647 w 21523"/>
                <a:gd name="T57" fmla="*/ 2147483647 h 21501"/>
                <a:gd name="T58" fmla="*/ 2147483647 w 21523"/>
                <a:gd name="T59" fmla="*/ 2147483647 h 21501"/>
                <a:gd name="T60" fmla="*/ 2147483647 w 21523"/>
                <a:gd name="T61" fmla="*/ 2147483647 h 21501"/>
                <a:gd name="T62" fmla="*/ 2147483647 w 21523"/>
                <a:gd name="T63" fmla="*/ 2147483647 h 21501"/>
                <a:gd name="T64" fmla="*/ 2147483647 w 21523"/>
                <a:gd name="T65" fmla="*/ 2147483647 h 215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523"/>
                <a:gd name="T100" fmla="*/ 0 h 21501"/>
                <a:gd name="T101" fmla="*/ 21523 w 21523"/>
                <a:gd name="T102" fmla="*/ 21501 h 215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523" h="21501">
                  <a:moveTo>
                    <a:pt x="0" y="21501"/>
                  </a:moveTo>
                  <a:cubicBezTo>
                    <a:pt x="198" y="21501"/>
                    <a:pt x="406" y="21501"/>
                    <a:pt x="736" y="21398"/>
                  </a:cubicBezTo>
                  <a:cubicBezTo>
                    <a:pt x="1065" y="21295"/>
                    <a:pt x="1636" y="21019"/>
                    <a:pt x="1999" y="20847"/>
                  </a:cubicBezTo>
                  <a:cubicBezTo>
                    <a:pt x="2361" y="20676"/>
                    <a:pt x="2657" y="20538"/>
                    <a:pt x="2921" y="20297"/>
                  </a:cubicBezTo>
                  <a:cubicBezTo>
                    <a:pt x="3185" y="20056"/>
                    <a:pt x="3360" y="19712"/>
                    <a:pt x="3580" y="19403"/>
                  </a:cubicBezTo>
                  <a:cubicBezTo>
                    <a:pt x="3799" y="19093"/>
                    <a:pt x="4008" y="18887"/>
                    <a:pt x="4250" y="18405"/>
                  </a:cubicBezTo>
                  <a:cubicBezTo>
                    <a:pt x="4491" y="17924"/>
                    <a:pt x="4700" y="17614"/>
                    <a:pt x="5062" y="16548"/>
                  </a:cubicBezTo>
                  <a:cubicBezTo>
                    <a:pt x="5425" y="15482"/>
                    <a:pt x="6073" y="13212"/>
                    <a:pt x="6435" y="11939"/>
                  </a:cubicBezTo>
                  <a:cubicBezTo>
                    <a:pt x="6797" y="10667"/>
                    <a:pt x="7039" y="9841"/>
                    <a:pt x="7270" y="8947"/>
                  </a:cubicBezTo>
                  <a:cubicBezTo>
                    <a:pt x="7500" y="8053"/>
                    <a:pt x="7610" y="7502"/>
                    <a:pt x="7841" y="6642"/>
                  </a:cubicBezTo>
                  <a:cubicBezTo>
                    <a:pt x="8071" y="5783"/>
                    <a:pt x="8401" y="4510"/>
                    <a:pt x="8642" y="3684"/>
                  </a:cubicBezTo>
                  <a:cubicBezTo>
                    <a:pt x="8884" y="2859"/>
                    <a:pt x="9081" y="2205"/>
                    <a:pt x="9279" y="1690"/>
                  </a:cubicBezTo>
                  <a:cubicBezTo>
                    <a:pt x="9477" y="1174"/>
                    <a:pt x="9663" y="933"/>
                    <a:pt x="9806" y="692"/>
                  </a:cubicBezTo>
                  <a:cubicBezTo>
                    <a:pt x="9949" y="451"/>
                    <a:pt x="9993" y="348"/>
                    <a:pt x="10125" y="245"/>
                  </a:cubicBezTo>
                  <a:cubicBezTo>
                    <a:pt x="10256" y="142"/>
                    <a:pt x="10443" y="39"/>
                    <a:pt x="10608" y="39"/>
                  </a:cubicBezTo>
                  <a:cubicBezTo>
                    <a:pt x="10773" y="39"/>
                    <a:pt x="10893" y="-99"/>
                    <a:pt x="11135" y="142"/>
                  </a:cubicBezTo>
                  <a:cubicBezTo>
                    <a:pt x="11377" y="383"/>
                    <a:pt x="11827" y="1036"/>
                    <a:pt x="12057" y="1483"/>
                  </a:cubicBezTo>
                  <a:cubicBezTo>
                    <a:pt x="12288" y="1930"/>
                    <a:pt x="12365" y="2274"/>
                    <a:pt x="12541" y="2790"/>
                  </a:cubicBezTo>
                  <a:cubicBezTo>
                    <a:pt x="12716" y="3306"/>
                    <a:pt x="12925" y="3994"/>
                    <a:pt x="13112" y="4647"/>
                  </a:cubicBezTo>
                  <a:cubicBezTo>
                    <a:pt x="13298" y="5301"/>
                    <a:pt x="13485" y="6126"/>
                    <a:pt x="13639" y="6746"/>
                  </a:cubicBezTo>
                  <a:cubicBezTo>
                    <a:pt x="13792" y="7365"/>
                    <a:pt x="13902" y="7743"/>
                    <a:pt x="14056" y="8397"/>
                  </a:cubicBezTo>
                  <a:cubicBezTo>
                    <a:pt x="14210" y="9050"/>
                    <a:pt x="14429" y="9979"/>
                    <a:pt x="14583" y="10598"/>
                  </a:cubicBezTo>
                  <a:cubicBezTo>
                    <a:pt x="14737" y="11217"/>
                    <a:pt x="14814" y="11561"/>
                    <a:pt x="14967" y="12042"/>
                  </a:cubicBezTo>
                  <a:cubicBezTo>
                    <a:pt x="15121" y="12524"/>
                    <a:pt x="15319" y="13005"/>
                    <a:pt x="15494" y="13590"/>
                  </a:cubicBezTo>
                  <a:cubicBezTo>
                    <a:pt x="15670" y="14175"/>
                    <a:pt x="15857" y="14932"/>
                    <a:pt x="16054" y="15551"/>
                  </a:cubicBezTo>
                  <a:cubicBezTo>
                    <a:pt x="16252" y="16170"/>
                    <a:pt x="16450" y="16755"/>
                    <a:pt x="16658" y="17305"/>
                  </a:cubicBezTo>
                  <a:cubicBezTo>
                    <a:pt x="16867" y="17855"/>
                    <a:pt x="17087" y="18509"/>
                    <a:pt x="17328" y="18956"/>
                  </a:cubicBezTo>
                  <a:cubicBezTo>
                    <a:pt x="17570" y="19403"/>
                    <a:pt x="17877" y="19678"/>
                    <a:pt x="18130" y="19953"/>
                  </a:cubicBezTo>
                  <a:cubicBezTo>
                    <a:pt x="18383" y="20228"/>
                    <a:pt x="18613" y="20400"/>
                    <a:pt x="18866" y="20607"/>
                  </a:cubicBezTo>
                  <a:cubicBezTo>
                    <a:pt x="19118" y="20813"/>
                    <a:pt x="19360" y="21054"/>
                    <a:pt x="19645" y="21157"/>
                  </a:cubicBezTo>
                  <a:cubicBezTo>
                    <a:pt x="19931" y="21260"/>
                    <a:pt x="20282" y="21226"/>
                    <a:pt x="20590" y="21295"/>
                  </a:cubicBezTo>
                  <a:cubicBezTo>
                    <a:pt x="20897" y="21363"/>
                    <a:pt x="21402" y="21501"/>
                    <a:pt x="21501" y="21501"/>
                  </a:cubicBezTo>
                  <a:cubicBezTo>
                    <a:pt x="21600" y="21501"/>
                    <a:pt x="21391" y="21432"/>
                    <a:pt x="21194" y="21398"/>
                  </a:cubicBezTo>
                </a:path>
              </a:pathLst>
            </a:custGeom>
            <a:gradFill rotWithShape="0">
              <a:gsLst>
                <a:gs pos="0">
                  <a:srgbClr val="0000FF">
                    <a:alpha val="56000"/>
                  </a:srgbClr>
                </a:gs>
                <a:gs pos="100000">
                  <a:srgbClr val="CCCCFF"/>
                </a:gs>
              </a:gsLst>
              <a:lin ang="0" scaled="1"/>
            </a:gra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168" name="Line 15"/>
            <p:cNvSpPr>
              <a:spLocks noChangeShapeType="1"/>
            </p:cNvSpPr>
            <p:nvPr/>
          </p:nvSpPr>
          <p:spPr bwMode="auto">
            <a:xfrm>
              <a:off x="2706372" y="3690240"/>
              <a:ext cx="3352800" cy="15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69" name="Line 16"/>
            <p:cNvSpPr>
              <a:spLocks noChangeShapeType="1"/>
            </p:cNvSpPr>
            <p:nvPr/>
          </p:nvSpPr>
          <p:spPr bwMode="auto">
            <a:xfrm rot="10800000" flipH="1">
              <a:off x="2879409" y="2299590"/>
              <a:ext cx="1588" cy="15430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0" name="Rectangle 17"/>
            <p:cNvSpPr>
              <a:spLocks/>
            </p:cNvSpPr>
            <p:nvPr/>
          </p:nvSpPr>
          <p:spPr bwMode="auto">
            <a:xfrm>
              <a:off x="4435159" y="3669603"/>
              <a:ext cx="18161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lgn="ctr">
                <a:spcBef>
                  <a:spcPts val="1050"/>
                </a:spcBef>
              </a:pPr>
              <a:r>
                <a:rPr lang="en-US">
                  <a:solidFill>
                    <a:srgbClr val="0000DE"/>
                  </a:solidFill>
                  <a:cs typeface="Arial" charset="0"/>
                  <a:sym typeface="Arial" charset="0"/>
                </a:rPr>
                <a:t>Frequency</a:t>
              </a:r>
            </a:p>
          </p:txBody>
        </p:sp>
        <p:sp>
          <p:nvSpPr>
            <p:cNvPr id="171" name="Rectangle 18"/>
            <p:cNvSpPr>
              <a:spLocks/>
            </p:cNvSpPr>
            <p:nvPr/>
          </p:nvSpPr>
          <p:spPr bwMode="auto">
            <a:xfrm rot="16200000">
              <a:off x="2231036" y="2834984"/>
              <a:ext cx="861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a:solidFill>
                    <a:srgbClr val="0000DE"/>
                  </a:solidFill>
                  <a:cs typeface="Arial" charset="0"/>
                  <a:sym typeface="Arial" charset="0"/>
                </a:rPr>
                <a:t>Intensity</a:t>
              </a:r>
            </a:p>
          </p:txBody>
        </p:sp>
        <p:sp>
          <p:nvSpPr>
            <p:cNvPr id="172" name="Line 22"/>
            <p:cNvSpPr>
              <a:spLocks noChangeShapeType="1"/>
            </p:cNvSpPr>
            <p:nvPr/>
          </p:nvSpPr>
          <p:spPr bwMode="auto">
            <a:xfrm flipH="1">
              <a:off x="4971734" y="3218753"/>
              <a:ext cx="274638" cy="15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FF"/>
                </a:solidFill>
              </a:endParaRPr>
            </a:p>
          </p:txBody>
        </p:sp>
        <p:sp>
          <p:nvSpPr>
            <p:cNvPr id="173" name="Line 23"/>
            <p:cNvSpPr>
              <a:spLocks noChangeShapeType="1"/>
            </p:cNvSpPr>
            <p:nvPr/>
          </p:nvSpPr>
          <p:spPr bwMode="auto">
            <a:xfrm>
              <a:off x="3508059" y="3218753"/>
              <a:ext cx="274638" cy="15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FF"/>
                </a:solidFill>
              </a:endParaRPr>
            </a:p>
          </p:txBody>
        </p:sp>
        <p:grpSp>
          <p:nvGrpSpPr>
            <p:cNvPr id="174" name="Group 26"/>
            <p:cNvGrpSpPr>
              <a:grpSpLocks/>
            </p:cNvGrpSpPr>
            <p:nvPr/>
          </p:nvGrpSpPr>
          <p:grpSpPr bwMode="auto">
            <a:xfrm>
              <a:off x="5378134" y="2113853"/>
              <a:ext cx="428625" cy="641350"/>
              <a:chOff x="0" y="0"/>
              <a:chExt cx="270" cy="404"/>
            </a:xfrm>
          </p:grpSpPr>
          <p:sp>
            <p:nvSpPr>
              <p:cNvPr id="205" name="Line 27"/>
              <p:cNvSpPr>
                <a:spLocks noChangeShapeType="1"/>
              </p:cNvSpPr>
              <p:nvPr/>
            </p:nvSpPr>
            <p:spPr bwMode="auto">
              <a:xfrm>
                <a:off x="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6" name="Line 28"/>
              <p:cNvSpPr>
                <a:spLocks noChangeShapeType="1"/>
              </p:cNvSpPr>
              <p:nvPr/>
            </p:nvSpPr>
            <p:spPr bwMode="auto">
              <a:xfrm>
                <a:off x="33"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7" name="Line 29"/>
              <p:cNvSpPr>
                <a:spLocks noChangeShapeType="1"/>
              </p:cNvSpPr>
              <p:nvPr/>
            </p:nvSpPr>
            <p:spPr bwMode="auto">
              <a:xfrm>
                <a:off x="67"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8" name="Line 30"/>
              <p:cNvSpPr>
                <a:spLocks noChangeShapeType="1"/>
              </p:cNvSpPr>
              <p:nvPr/>
            </p:nvSpPr>
            <p:spPr bwMode="auto">
              <a:xfrm>
                <a:off x="10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9" name="Line 31"/>
              <p:cNvSpPr>
                <a:spLocks noChangeShapeType="1"/>
              </p:cNvSpPr>
              <p:nvPr/>
            </p:nvSpPr>
            <p:spPr bwMode="auto">
              <a:xfrm>
                <a:off x="134"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0" name="Line 32"/>
              <p:cNvSpPr>
                <a:spLocks noChangeShapeType="1"/>
              </p:cNvSpPr>
              <p:nvPr/>
            </p:nvSpPr>
            <p:spPr bwMode="auto">
              <a:xfrm>
                <a:off x="168"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1" name="Line 33"/>
              <p:cNvSpPr>
                <a:spLocks noChangeShapeType="1"/>
              </p:cNvSpPr>
              <p:nvPr/>
            </p:nvSpPr>
            <p:spPr bwMode="auto">
              <a:xfrm>
                <a:off x="201"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2" name="Line 34"/>
              <p:cNvSpPr>
                <a:spLocks noChangeShapeType="1"/>
              </p:cNvSpPr>
              <p:nvPr/>
            </p:nvSpPr>
            <p:spPr bwMode="auto">
              <a:xfrm>
                <a:off x="235"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3" name="Line 35"/>
              <p:cNvSpPr>
                <a:spLocks noChangeShapeType="1"/>
              </p:cNvSpPr>
              <p:nvPr/>
            </p:nvSpPr>
            <p:spPr bwMode="auto">
              <a:xfrm>
                <a:off x="269"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175" name="Line 36"/>
            <p:cNvSpPr>
              <a:spLocks noChangeShapeType="1"/>
            </p:cNvSpPr>
            <p:nvPr/>
          </p:nvSpPr>
          <p:spPr bwMode="auto">
            <a:xfrm>
              <a:off x="5343919" y="2745679"/>
              <a:ext cx="1764955" cy="0"/>
            </a:xfrm>
            <a:prstGeom prst="line">
              <a:avLst/>
            </a:prstGeom>
            <a:noFill/>
            <a:ln w="25400">
              <a:solidFill>
                <a:schemeClr val="tx1"/>
              </a:solidFill>
              <a:round/>
              <a:headEnd/>
              <a:tailEnd type="triangle"/>
            </a:ln>
            <a:extLst>
              <a:ext uri="{909E8E84-426E-40dd-AFC4-6F175D3DCCD1}">
                <a14:hiddenFill xmlns:a14="http://schemas.microsoft.com/office/drawing/2010/main">
                  <a:noFill/>
                </a14:hiddenFill>
              </a:ext>
            </a:extLst>
          </p:spPr>
          <p:txBody>
            <a:bodyPr lIns="0" tIns="0" rIns="0" bIns="0"/>
            <a:lstStyle/>
            <a:p>
              <a:endParaRPr lang="en-US"/>
            </a:p>
          </p:txBody>
        </p:sp>
        <p:sp>
          <p:nvSpPr>
            <p:cNvPr id="176" name="Oval 37"/>
            <p:cNvSpPr>
              <a:spLocks/>
            </p:cNvSpPr>
            <p:nvPr/>
          </p:nvSpPr>
          <p:spPr bwMode="auto">
            <a:xfrm>
              <a:off x="5071225" y="1872553"/>
              <a:ext cx="2483556" cy="110648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7" name="Line 39"/>
            <p:cNvSpPr>
              <a:spLocks noChangeShapeType="1"/>
            </p:cNvSpPr>
            <p:nvPr/>
          </p:nvSpPr>
          <p:spPr bwMode="auto">
            <a:xfrm rot="10800000" flipH="1">
              <a:off x="4679635" y="2552001"/>
              <a:ext cx="453498" cy="314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8" name="Line 40"/>
            <p:cNvSpPr>
              <a:spLocks noChangeShapeType="1"/>
            </p:cNvSpPr>
            <p:nvPr/>
          </p:nvSpPr>
          <p:spPr bwMode="auto">
            <a:xfrm rot="10800000" flipH="1">
              <a:off x="4768534" y="2885377"/>
              <a:ext cx="876300" cy="681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9" name="Line 44"/>
            <p:cNvSpPr>
              <a:spLocks noChangeShapeType="1"/>
            </p:cNvSpPr>
            <p:nvPr/>
          </p:nvSpPr>
          <p:spPr bwMode="auto">
            <a:xfrm rot="10800000" flipH="1">
              <a:off x="5592447" y="1720153"/>
              <a:ext cx="1587" cy="365125"/>
            </a:xfrm>
            <a:prstGeom prst="line">
              <a:avLst/>
            </a:prstGeom>
            <a:noFill/>
            <a:ln w="12700">
              <a:solidFill>
                <a:srgbClr val="0000DE"/>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80" name="Line 45"/>
            <p:cNvSpPr>
              <a:spLocks noChangeShapeType="1"/>
            </p:cNvSpPr>
            <p:nvPr/>
          </p:nvSpPr>
          <p:spPr bwMode="auto">
            <a:xfrm rot="10800000" flipH="1">
              <a:off x="5644834" y="1720153"/>
              <a:ext cx="1588" cy="365125"/>
            </a:xfrm>
            <a:prstGeom prst="line">
              <a:avLst/>
            </a:prstGeom>
            <a:noFill/>
            <a:ln w="12700">
              <a:solidFill>
                <a:srgbClr val="0000DE"/>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81" name="Line 46"/>
            <p:cNvSpPr>
              <a:spLocks noChangeShapeType="1"/>
            </p:cNvSpPr>
            <p:nvPr/>
          </p:nvSpPr>
          <p:spPr bwMode="auto">
            <a:xfrm flipH="1">
              <a:off x="5673054" y="1730747"/>
              <a:ext cx="274637" cy="1588"/>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82" name="Line 47"/>
            <p:cNvSpPr>
              <a:spLocks noChangeShapeType="1"/>
            </p:cNvSpPr>
            <p:nvPr/>
          </p:nvSpPr>
          <p:spPr bwMode="auto">
            <a:xfrm>
              <a:off x="5296817" y="1730747"/>
              <a:ext cx="274638" cy="1588"/>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83" name="Rectangle 48"/>
            <p:cNvSpPr>
              <a:spLocks/>
            </p:cNvSpPr>
            <p:nvPr/>
          </p:nvSpPr>
          <p:spPr bwMode="auto">
            <a:xfrm>
              <a:off x="5495255" y="1237035"/>
              <a:ext cx="3190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40639" bIns="0">
              <a:spAutoFit/>
            </a:bodyPr>
            <a:lstStyle/>
            <a:p>
              <a:pPr marL="39688" algn="ctr"/>
              <a:r>
                <a:rPr lang="en-US" sz="2400" i="1">
                  <a:solidFill>
                    <a:srgbClr val="0000DE"/>
                  </a:solidFill>
                  <a:latin typeface="Times New Roman" charset="0"/>
                  <a:cs typeface="Times New Roman" charset="0"/>
                  <a:sym typeface="Times New Roman" charset="0"/>
                </a:rPr>
                <a:t>f</a:t>
              </a:r>
              <a:r>
                <a:rPr lang="en-US" sz="2400" baseline="-25000">
                  <a:solidFill>
                    <a:srgbClr val="0000DE"/>
                  </a:solidFill>
                  <a:latin typeface="Gill Sans" charset="0"/>
                  <a:cs typeface="Times New Roman" charset="0"/>
                  <a:sym typeface="Gill Sans" charset="0"/>
                </a:rPr>
                <a:t>r</a:t>
              </a:r>
            </a:p>
          </p:txBody>
        </p:sp>
        <p:sp>
          <p:nvSpPr>
            <p:cNvPr id="184" name="Rectangle 56"/>
            <p:cNvSpPr>
              <a:spLocks noChangeArrowheads="1"/>
            </p:cNvSpPr>
            <p:nvPr/>
          </p:nvSpPr>
          <p:spPr bwMode="auto">
            <a:xfrm>
              <a:off x="3074672" y="2994763"/>
              <a:ext cx="4796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b="1" dirty="0" err="1" smtClean="0">
                  <a:solidFill>
                    <a:srgbClr val="0000FF"/>
                  </a:solidFill>
                  <a:latin typeface="Symbol" charset="0"/>
                </a:rPr>
                <a:t>Dn</a:t>
              </a:r>
              <a:endParaRPr lang="en-US" sz="2000" b="1" dirty="0">
                <a:solidFill>
                  <a:srgbClr val="0000FF"/>
                </a:solidFill>
                <a:latin typeface="Symbol" charset="0"/>
              </a:endParaRPr>
            </a:p>
          </p:txBody>
        </p:sp>
        <p:grpSp>
          <p:nvGrpSpPr>
            <p:cNvPr id="185" name="Group 26"/>
            <p:cNvGrpSpPr>
              <a:grpSpLocks/>
            </p:cNvGrpSpPr>
            <p:nvPr/>
          </p:nvGrpSpPr>
          <p:grpSpPr bwMode="auto">
            <a:xfrm>
              <a:off x="5854384" y="2113853"/>
              <a:ext cx="428625" cy="641350"/>
              <a:chOff x="0" y="0"/>
              <a:chExt cx="270" cy="404"/>
            </a:xfrm>
          </p:grpSpPr>
          <p:sp>
            <p:nvSpPr>
              <p:cNvPr id="196" name="Line 27"/>
              <p:cNvSpPr>
                <a:spLocks noChangeShapeType="1"/>
              </p:cNvSpPr>
              <p:nvPr/>
            </p:nvSpPr>
            <p:spPr bwMode="auto">
              <a:xfrm>
                <a:off x="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7" name="Line 28"/>
              <p:cNvSpPr>
                <a:spLocks noChangeShapeType="1"/>
              </p:cNvSpPr>
              <p:nvPr/>
            </p:nvSpPr>
            <p:spPr bwMode="auto">
              <a:xfrm>
                <a:off x="33"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8" name="Line 29"/>
              <p:cNvSpPr>
                <a:spLocks noChangeShapeType="1"/>
              </p:cNvSpPr>
              <p:nvPr/>
            </p:nvSpPr>
            <p:spPr bwMode="auto">
              <a:xfrm>
                <a:off x="67"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9" name="Line 30"/>
              <p:cNvSpPr>
                <a:spLocks noChangeShapeType="1"/>
              </p:cNvSpPr>
              <p:nvPr/>
            </p:nvSpPr>
            <p:spPr bwMode="auto">
              <a:xfrm>
                <a:off x="10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0" name="Line 31"/>
              <p:cNvSpPr>
                <a:spLocks noChangeShapeType="1"/>
              </p:cNvSpPr>
              <p:nvPr/>
            </p:nvSpPr>
            <p:spPr bwMode="auto">
              <a:xfrm>
                <a:off x="134"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1" name="Line 32"/>
              <p:cNvSpPr>
                <a:spLocks noChangeShapeType="1"/>
              </p:cNvSpPr>
              <p:nvPr/>
            </p:nvSpPr>
            <p:spPr bwMode="auto">
              <a:xfrm>
                <a:off x="168"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2" name="Line 33"/>
              <p:cNvSpPr>
                <a:spLocks noChangeShapeType="1"/>
              </p:cNvSpPr>
              <p:nvPr/>
            </p:nvSpPr>
            <p:spPr bwMode="auto">
              <a:xfrm>
                <a:off x="201"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3" name="Line 34"/>
              <p:cNvSpPr>
                <a:spLocks noChangeShapeType="1"/>
              </p:cNvSpPr>
              <p:nvPr/>
            </p:nvSpPr>
            <p:spPr bwMode="auto">
              <a:xfrm>
                <a:off x="235"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4" name="Line 35"/>
              <p:cNvSpPr>
                <a:spLocks noChangeShapeType="1"/>
              </p:cNvSpPr>
              <p:nvPr/>
            </p:nvSpPr>
            <p:spPr bwMode="auto">
              <a:xfrm>
                <a:off x="269"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nvGrpSpPr>
            <p:cNvPr id="186" name="Group 185"/>
            <p:cNvGrpSpPr>
              <a:grpSpLocks/>
            </p:cNvGrpSpPr>
            <p:nvPr/>
          </p:nvGrpSpPr>
          <p:grpSpPr bwMode="auto">
            <a:xfrm>
              <a:off x="6335101" y="2113754"/>
              <a:ext cx="428625" cy="641350"/>
              <a:chOff x="0" y="0"/>
              <a:chExt cx="270" cy="404"/>
            </a:xfrm>
          </p:grpSpPr>
          <p:sp>
            <p:nvSpPr>
              <p:cNvPr id="187" name="Line 27"/>
              <p:cNvSpPr>
                <a:spLocks noChangeShapeType="1"/>
              </p:cNvSpPr>
              <p:nvPr/>
            </p:nvSpPr>
            <p:spPr bwMode="auto">
              <a:xfrm>
                <a:off x="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88" name="Line 28"/>
              <p:cNvSpPr>
                <a:spLocks noChangeShapeType="1"/>
              </p:cNvSpPr>
              <p:nvPr/>
            </p:nvSpPr>
            <p:spPr bwMode="auto">
              <a:xfrm>
                <a:off x="33"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89" name="Line 29"/>
              <p:cNvSpPr>
                <a:spLocks noChangeShapeType="1"/>
              </p:cNvSpPr>
              <p:nvPr/>
            </p:nvSpPr>
            <p:spPr bwMode="auto">
              <a:xfrm>
                <a:off x="67"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0" name="Line 30"/>
              <p:cNvSpPr>
                <a:spLocks noChangeShapeType="1"/>
              </p:cNvSpPr>
              <p:nvPr/>
            </p:nvSpPr>
            <p:spPr bwMode="auto">
              <a:xfrm>
                <a:off x="100"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1" name="Line 31"/>
              <p:cNvSpPr>
                <a:spLocks noChangeShapeType="1"/>
              </p:cNvSpPr>
              <p:nvPr/>
            </p:nvSpPr>
            <p:spPr bwMode="auto">
              <a:xfrm>
                <a:off x="134"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2" name="Line 32"/>
              <p:cNvSpPr>
                <a:spLocks noChangeShapeType="1"/>
              </p:cNvSpPr>
              <p:nvPr/>
            </p:nvSpPr>
            <p:spPr bwMode="auto">
              <a:xfrm>
                <a:off x="168"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3" name="Line 33"/>
              <p:cNvSpPr>
                <a:spLocks noChangeShapeType="1"/>
              </p:cNvSpPr>
              <p:nvPr/>
            </p:nvSpPr>
            <p:spPr bwMode="auto">
              <a:xfrm>
                <a:off x="201"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4" name="Line 34"/>
              <p:cNvSpPr>
                <a:spLocks noChangeShapeType="1"/>
              </p:cNvSpPr>
              <p:nvPr/>
            </p:nvSpPr>
            <p:spPr bwMode="auto">
              <a:xfrm>
                <a:off x="235"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95" name="Line 35"/>
              <p:cNvSpPr>
                <a:spLocks noChangeShapeType="1"/>
              </p:cNvSpPr>
              <p:nvPr/>
            </p:nvSpPr>
            <p:spPr bwMode="auto">
              <a:xfrm>
                <a:off x="269" y="0"/>
                <a:ext cx="1" cy="4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grpSp>
        <p:nvGrpSpPr>
          <p:cNvPr id="214" name="Group 213"/>
          <p:cNvGrpSpPr/>
          <p:nvPr/>
        </p:nvGrpSpPr>
        <p:grpSpPr>
          <a:xfrm>
            <a:off x="1855617" y="1863213"/>
            <a:ext cx="6452026" cy="1778929"/>
            <a:chOff x="1033631" y="4456708"/>
            <a:chExt cx="7072313" cy="2015599"/>
          </a:xfrm>
        </p:grpSpPr>
        <p:grpSp>
          <p:nvGrpSpPr>
            <p:cNvPr id="216" name="Group 215"/>
            <p:cNvGrpSpPr/>
            <p:nvPr/>
          </p:nvGrpSpPr>
          <p:grpSpPr>
            <a:xfrm>
              <a:off x="1033631" y="4456708"/>
              <a:ext cx="7072313" cy="2015599"/>
              <a:chOff x="990600" y="1998663"/>
              <a:chExt cx="7072313" cy="2015599"/>
            </a:xfrm>
          </p:grpSpPr>
          <p:sp>
            <p:nvSpPr>
              <p:cNvPr id="219" name="Freeform 4"/>
              <p:cNvSpPr>
                <a:spLocks/>
              </p:cNvSpPr>
              <p:nvPr/>
            </p:nvSpPr>
            <p:spPr bwMode="auto">
              <a:xfrm>
                <a:off x="1654175" y="2495196"/>
                <a:ext cx="265113" cy="1016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2147483647 w 21600"/>
                  <a:gd name="T111" fmla="*/ 2147483647 h 21600"/>
                  <a:gd name="T112" fmla="*/ 2147483647 w 21600"/>
                  <a:gd name="T113" fmla="*/ 2147483647 h 21600"/>
                  <a:gd name="T114" fmla="*/ 2147483647 w 21600"/>
                  <a:gd name="T115" fmla="*/ 2147483647 h 21600"/>
                  <a:gd name="T116" fmla="*/ 2147483647 w 21600"/>
                  <a:gd name="T117" fmla="*/ 2147483647 h 21600"/>
                  <a:gd name="T118" fmla="*/ 2147483647 w 21600"/>
                  <a:gd name="T119" fmla="*/ 2147483647 h 21600"/>
                  <a:gd name="T120" fmla="*/ 2147483647 w 21600"/>
                  <a:gd name="T121" fmla="*/ 2147483647 h 21600"/>
                  <a:gd name="T122" fmla="*/ 2147483647 w 21600"/>
                  <a:gd name="T123" fmla="*/ 2147483647 h 21600"/>
                  <a:gd name="T124" fmla="*/ 2147483647 w 21600"/>
                  <a:gd name="T125" fmla="*/ 2147483647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0" y="21296"/>
                    </a:moveTo>
                    <a:lnTo>
                      <a:pt x="0" y="21263"/>
                    </a:lnTo>
                    <a:lnTo>
                      <a:pt x="0" y="20959"/>
                    </a:lnTo>
                    <a:lnTo>
                      <a:pt x="1293" y="20959"/>
                    </a:lnTo>
                    <a:lnTo>
                      <a:pt x="647" y="20993"/>
                    </a:lnTo>
                    <a:lnTo>
                      <a:pt x="905" y="20959"/>
                    </a:lnTo>
                    <a:lnTo>
                      <a:pt x="1293" y="20959"/>
                    </a:lnTo>
                    <a:lnTo>
                      <a:pt x="647" y="20993"/>
                    </a:lnTo>
                    <a:lnTo>
                      <a:pt x="776" y="20993"/>
                    </a:lnTo>
                    <a:lnTo>
                      <a:pt x="905" y="20959"/>
                    </a:lnTo>
                    <a:lnTo>
                      <a:pt x="1423" y="20959"/>
                    </a:lnTo>
                    <a:lnTo>
                      <a:pt x="776" y="20993"/>
                    </a:lnTo>
                    <a:lnTo>
                      <a:pt x="1035" y="20959"/>
                    </a:lnTo>
                    <a:lnTo>
                      <a:pt x="1552" y="20959"/>
                    </a:lnTo>
                    <a:lnTo>
                      <a:pt x="905" y="20959"/>
                    </a:lnTo>
                    <a:lnTo>
                      <a:pt x="1293" y="20891"/>
                    </a:lnTo>
                    <a:lnTo>
                      <a:pt x="1552" y="20891"/>
                    </a:lnTo>
                    <a:lnTo>
                      <a:pt x="905" y="20959"/>
                    </a:lnTo>
                    <a:lnTo>
                      <a:pt x="1035" y="20959"/>
                    </a:lnTo>
                    <a:lnTo>
                      <a:pt x="1293" y="20891"/>
                    </a:lnTo>
                    <a:lnTo>
                      <a:pt x="1681" y="20891"/>
                    </a:lnTo>
                    <a:lnTo>
                      <a:pt x="1035" y="20959"/>
                    </a:lnTo>
                    <a:lnTo>
                      <a:pt x="1423" y="20891"/>
                    </a:lnTo>
                    <a:lnTo>
                      <a:pt x="1811" y="20891"/>
                    </a:lnTo>
                    <a:lnTo>
                      <a:pt x="1293" y="20959"/>
                    </a:lnTo>
                    <a:lnTo>
                      <a:pt x="1552" y="20858"/>
                    </a:lnTo>
                    <a:lnTo>
                      <a:pt x="1811" y="20858"/>
                    </a:lnTo>
                    <a:lnTo>
                      <a:pt x="1293" y="20959"/>
                    </a:lnTo>
                    <a:lnTo>
                      <a:pt x="1423" y="20891"/>
                    </a:lnTo>
                    <a:lnTo>
                      <a:pt x="1552" y="20891"/>
                    </a:lnTo>
                    <a:lnTo>
                      <a:pt x="1552" y="20858"/>
                    </a:lnTo>
                    <a:lnTo>
                      <a:pt x="1681" y="20858"/>
                    </a:lnTo>
                    <a:lnTo>
                      <a:pt x="1423" y="20959"/>
                    </a:lnTo>
                    <a:lnTo>
                      <a:pt x="1552" y="20858"/>
                    </a:lnTo>
                    <a:lnTo>
                      <a:pt x="1681" y="20858"/>
                    </a:lnTo>
                    <a:lnTo>
                      <a:pt x="1811" y="20858"/>
                    </a:lnTo>
                    <a:lnTo>
                      <a:pt x="1811" y="20824"/>
                    </a:lnTo>
                    <a:lnTo>
                      <a:pt x="1552" y="20891"/>
                    </a:lnTo>
                    <a:lnTo>
                      <a:pt x="1681" y="20858"/>
                    </a:lnTo>
                    <a:lnTo>
                      <a:pt x="1811" y="20824"/>
                    </a:lnTo>
                    <a:lnTo>
                      <a:pt x="1552" y="20891"/>
                    </a:lnTo>
                    <a:lnTo>
                      <a:pt x="1552" y="20858"/>
                    </a:lnTo>
                    <a:lnTo>
                      <a:pt x="1681" y="20824"/>
                    </a:lnTo>
                    <a:lnTo>
                      <a:pt x="2069" y="20824"/>
                    </a:lnTo>
                    <a:lnTo>
                      <a:pt x="1681" y="20858"/>
                    </a:lnTo>
                    <a:lnTo>
                      <a:pt x="1811" y="20824"/>
                    </a:lnTo>
                    <a:lnTo>
                      <a:pt x="2069" y="20790"/>
                    </a:lnTo>
                    <a:lnTo>
                      <a:pt x="1681" y="20858"/>
                    </a:lnTo>
                    <a:lnTo>
                      <a:pt x="1811" y="20824"/>
                    </a:lnTo>
                    <a:lnTo>
                      <a:pt x="2069" y="20790"/>
                    </a:lnTo>
                    <a:lnTo>
                      <a:pt x="2069" y="20756"/>
                    </a:lnTo>
                    <a:lnTo>
                      <a:pt x="1811" y="20824"/>
                    </a:lnTo>
                    <a:lnTo>
                      <a:pt x="2069" y="20790"/>
                    </a:lnTo>
                    <a:lnTo>
                      <a:pt x="2069" y="20756"/>
                    </a:lnTo>
                    <a:lnTo>
                      <a:pt x="2199" y="20756"/>
                    </a:lnTo>
                    <a:lnTo>
                      <a:pt x="2199" y="20689"/>
                    </a:lnTo>
                    <a:lnTo>
                      <a:pt x="2069" y="20790"/>
                    </a:lnTo>
                    <a:lnTo>
                      <a:pt x="2069" y="20756"/>
                    </a:lnTo>
                    <a:lnTo>
                      <a:pt x="2199" y="20756"/>
                    </a:lnTo>
                    <a:lnTo>
                      <a:pt x="2199" y="20689"/>
                    </a:lnTo>
                    <a:lnTo>
                      <a:pt x="2328" y="20655"/>
                    </a:lnTo>
                    <a:lnTo>
                      <a:pt x="2199" y="20689"/>
                    </a:lnTo>
                    <a:lnTo>
                      <a:pt x="2328" y="20655"/>
                    </a:lnTo>
                    <a:lnTo>
                      <a:pt x="2328" y="20621"/>
                    </a:lnTo>
                    <a:lnTo>
                      <a:pt x="2457" y="20588"/>
                    </a:lnTo>
                    <a:lnTo>
                      <a:pt x="2457" y="20554"/>
                    </a:lnTo>
                    <a:lnTo>
                      <a:pt x="2457" y="20486"/>
                    </a:lnTo>
                    <a:lnTo>
                      <a:pt x="2587" y="20486"/>
                    </a:lnTo>
                    <a:lnTo>
                      <a:pt x="2587" y="20453"/>
                    </a:lnTo>
                    <a:lnTo>
                      <a:pt x="2587" y="20419"/>
                    </a:lnTo>
                    <a:lnTo>
                      <a:pt x="2846" y="20385"/>
                    </a:lnTo>
                    <a:lnTo>
                      <a:pt x="2846" y="20351"/>
                    </a:lnTo>
                    <a:lnTo>
                      <a:pt x="2846" y="20284"/>
                    </a:lnTo>
                    <a:lnTo>
                      <a:pt x="2975" y="20250"/>
                    </a:lnTo>
                    <a:lnTo>
                      <a:pt x="2975" y="20216"/>
                    </a:lnTo>
                    <a:lnTo>
                      <a:pt x="2975" y="20183"/>
                    </a:lnTo>
                    <a:lnTo>
                      <a:pt x="3104" y="20149"/>
                    </a:lnTo>
                    <a:lnTo>
                      <a:pt x="3104" y="20081"/>
                    </a:lnTo>
                    <a:lnTo>
                      <a:pt x="3104" y="20048"/>
                    </a:lnTo>
                    <a:lnTo>
                      <a:pt x="3104" y="20014"/>
                    </a:lnTo>
                    <a:lnTo>
                      <a:pt x="3234" y="19980"/>
                    </a:lnTo>
                    <a:lnTo>
                      <a:pt x="3234" y="19946"/>
                    </a:lnTo>
                    <a:lnTo>
                      <a:pt x="3234" y="19879"/>
                    </a:lnTo>
                    <a:lnTo>
                      <a:pt x="3234" y="19845"/>
                    </a:lnTo>
                    <a:lnTo>
                      <a:pt x="3363" y="19811"/>
                    </a:lnTo>
                    <a:lnTo>
                      <a:pt x="3363" y="19778"/>
                    </a:lnTo>
                    <a:lnTo>
                      <a:pt x="3363" y="19744"/>
                    </a:lnTo>
                    <a:lnTo>
                      <a:pt x="3363" y="19676"/>
                    </a:lnTo>
                    <a:lnTo>
                      <a:pt x="3622" y="19643"/>
                    </a:lnTo>
                    <a:lnTo>
                      <a:pt x="3622" y="19575"/>
                    </a:lnTo>
                    <a:lnTo>
                      <a:pt x="3622" y="19541"/>
                    </a:lnTo>
                    <a:lnTo>
                      <a:pt x="3622" y="19440"/>
                    </a:lnTo>
                    <a:lnTo>
                      <a:pt x="3751" y="19406"/>
                    </a:lnTo>
                    <a:lnTo>
                      <a:pt x="3751" y="19373"/>
                    </a:lnTo>
                    <a:lnTo>
                      <a:pt x="3751" y="19271"/>
                    </a:lnTo>
                    <a:lnTo>
                      <a:pt x="3751" y="19238"/>
                    </a:lnTo>
                    <a:lnTo>
                      <a:pt x="3880" y="19170"/>
                    </a:lnTo>
                    <a:lnTo>
                      <a:pt x="3880" y="19136"/>
                    </a:lnTo>
                    <a:lnTo>
                      <a:pt x="3880" y="19035"/>
                    </a:lnTo>
                    <a:lnTo>
                      <a:pt x="3880" y="19001"/>
                    </a:lnTo>
                    <a:lnTo>
                      <a:pt x="4010" y="18934"/>
                    </a:lnTo>
                    <a:lnTo>
                      <a:pt x="4010" y="18833"/>
                    </a:lnTo>
                    <a:lnTo>
                      <a:pt x="4010" y="18765"/>
                    </a:lnTo>
                    <a:lnTo>
                      <a:pt x="4010" y="18731"/>
                    </a:lnTo>
                    <a:lnTo>
                      <a:pt x="4139" y="18630"/>
                    </a:lnTo>
                    <a:lnTo>
                      <a:pt x="4139" y="18563"/>
                    </a:lnTo>
                    <a:lnTo>
                      <a:pt x="4139" y="18461"/>
                    </a:lnTo>
                    <a:lnTo>
                      <a:pt x="4139" y="18394"/>
                    </a:lnTo>
                    <a:lnTo>
                      <a:pt x="4398" y="18326"/>
                    </a:lnTo>
                    <a:lnTo>
                      <a:pt x="4398" y="18225"/>
                    </a:lnTo>
                    <a:lnTo>
                      <a:pt x="4398" y="18158"/>
                    </a:lnTo>
                    <a:lnTo>
                      <a:pt x="4398" y="18056"/>
                    </a:lnTo>
                    <a:lnTo>
                      <a:pt x="4527" y="17989"/>
                    </a:lnTo>
                    <a:lnTo>
                      <a:pt x="4527" y="17854"/>
                    </a:lnTo>
                    <a:lnTo>
                      <a:pt x="4527" y="17786"/>
                    </a:lnTo>
                    <a:lnTo>
                      <a:pt x="4527" y="17719"/>
                    </a:lnTo>
                    <a:lnTo>
                      <a:pt x="4656" y="17584"/>
                    </a:lnTo>
                    <a:lnTo>
                      <a:pt x="4656" y="17516"/>
                    </a:lnTo>
                    <a:lnTo>
                      <a:pt x="4656" y="17415"/>
                    </a:lnTo>
                    <a:lnTo>
                      <a:pt x="4656" y="17314"/>
                    </a:lnTo>
                    <a:lnTo>
                      <a:pt x="4786" y="17213"/>
                    </a:lnTo>
                    <a:lnTo>
                      <a:pt x="4786" y="17111"/>
                    </a:lnTo>
                    <a:lnTo>
                      <a:pt x="4786" y="16976"/>
                    </a:lnTo>
                    <a:lnTo>
                      <a:pt x="4786" y="16909"/>
                    </a:lnTo>
                    <a:lnTo>
                      <a:pt x="4915" y="16774"/>
                    </a:lnTo>
                    <a:lnTo>
                      <a:pt x="4915" y="16639"/>
                    </a:lnTo>
                    <a:lnTo>
                      <a:pt x="4915" y="16538"/>
                    </a:lnTo>
                    <a:lnTo>
                      <a:pt x="4915" y="16436"/>
                    </a:lnTo>
                    <a:lnTo>
                      <a:pt x="5174" y="16335"/>
                    </a:lnTo>
                    <a:lnTo>
                      <a:pt x="5174" y="16200"/>
                    </a:lnTo>
                    <a:lnTo>
                      <a:pt x="5174" y="16099"/>
                    </a:lnTo>
                    <a:lnTo>
                      <a:pt x="5174" y="15964"/>
                    </a:lnTo>
                    <a:lnTo>
                      <a:pt x="5303" y="15829"/>
                    </a:lnTo>
                    <a:lnTo>
                      <a:pt x="5303" y="15694"/>
                    </a:lnTo>
                    <a:lnTo>
                      <a:pt x="5303" y="15559"/>
                    </a:lnTo>
                    <a:lnTo>
                      <a:pt x="5303" y="15424"/>
                    </a:lnTo>
                    <a:lnTo>
                      <a:pt x="5432" y="15323"/>
                    </a:lnTo>
                    <a:lnTo>
                      <a:pt x="5432" y="15154"/>
                    </a:lnTo>
                    <a:lnTo>
                      <a:pt x="5432" y="15019"/>
                    </a:lnTo>
                    <a:lnTo>
                      <a:pt x="5432" y="14918"/>
                    </a:lnTo>
                    <a:lnTo>
                      <a:pt x="5562" y="14749"/>
                    </a:lnTo>
                    <a:lnTo>
                      <a:pt x="5562" y="14614"/>
                    </a:lnTo>
                    <a:lnTo>
                      <a:pt x="5562" y="14479"/>
                    </a:lnTo>
                    <a:lnTo>
                      <a:pt x="5691" y="14344"/>
                    </a:lnTo>
                    <a:lnTo>
                      <a:pt x="5691" y="14175"/>
                    </a:lnTo>
                    <a:lnTo>
                      <a:pt x="5691" y="14006"/>
                    </a:lnTo>
                    <a:lnTo>
                      <a:pt x="5691" y="13871"/>
                    </a:lnTo>
                    <a:lnTo>
                      <a:pt x="5950" y="13736"/>
                    </a:lnTo>
                    <a:lnTo>
                      <a:pt x="5950" y="13568"/>
                    </a:lnTo>
                    <a:lnTo>
                      <a:pt x="5950" y="13399"/>
                    </a:lnTo>
                    <a:lnTo>
                      <a:pt x="5950" y="13264"/>
                    </a:lnTo>
                    <a:lnTo>
                      <a:pt x="6079" y="13095"/>
                    </a:lnTo>
                    <a:lnTo>
                      <a:pt x="6079" y="12960"/>
                    </a:lnTo>
                    <a:lnTo>
                      <a:pt x="6079" y="12758"/>
                    </a:lnTo>
                    <a:lnTo>
                      <a:pt x="6079" y="12656"/>
                    </a:lnTo>
                    <a:lnTo>
                      <a:pt x="6208" y="12454"/>
                    </a:lnTo>
                    <a:lnTo>
                      <a:pt x="6208" y="12285"/>
                    </a:lnTo>
                    <a:lnTo>
                      <a:pt x="6208" y="12116"/>
                    </a:lnTo>
                    <a:lnTo>
                      <a:pt x="6208" y="11948"/>
                    </a:lnTo>
                    <a:lnTo>
                      <a:pt x="6338" y="11779"/>
                    </a:lnTo>
                    <a:lnTo>
                      <a:pt x="6338" y="11644"/>
                    </a:lnTo>
                    <a:lnTo>
                      <a:pt x="6338" y="11475"/>
                    </a:lnTo>
                    <a:lnTo>
                      <a:pt x="6338" y="11273"/>
                    </a:lnTo>
                    <a:lnTo>
                      <a:pt x="6467" y="11104"/>
                    </a:lnTo>
                    <a:lnTo>
                      <a:pt x="6467" y="10935"/>
                    </a:lnTo>
                    <a:lnTo>
                      <a:pt x="6467" y="10766"/>
                    </a:lnTo>
                    <a:lnTo>
                      <a:pt x="6467" y="10564"/>
                    </a:lnTo>
                    <a:lnTo>
                      <a:pt x="6726" y="10429"/>
                    </a:lnTo>
                    <a:lnTo>
                      <a:pt x="6726" y="10226"/>
                    </a:lnTo>
                    <a:lnTo>
                      <a:pt x="6726" y="10058"/>
                    </a:lnTo>
                    <a:lnTo>
                      <a:pt x="6726" y="9889"/>
                    </a:lnTo>
                    <a:lnTo>
                      <a:pt x="6855" y="9686"/>
                    </a:lnTo>
                    <a:lnTo>
                      <a:pt x="6855" y="9518"/>
                    </a:lnTo>
                    <a:lnTo>
                      <a:pt x="6855" y="9349"/>
                    </a:lnTo>
                    <a:lnTo>
                      <a:pt x="6855" y="9146"/>
                    </a:lnTo>
                    <a:lnTo>
                      <a:pt x="6984" y="9011"/>
                    </a:lnTo>
                    <a:lnTo>
                      <a:pt x="6984" y="8809"/>
                    </a:lnTo>
                    <a:lnTo>
                      <a:pt x="6984" y="8640"/>
                    </a:lnTo>
                    <a:lnTo>
                      <a:pt x="6984" y="8438"/>
                    </a:lnTo>
                    <a:lnTo>
                      <a:pt x="7114" y="8269"/>
                    </a:lnTo>
                    <a:lnTo>
                      <a:pt x="7114" y="8066"/>
                    </a:lnTo>
                    <a:lnTo>
                      <a:pt x="7114" y="7898"/>
                    </a:lnTo>
                    <a:lnTo>
                      <a:pt x="7114" y="7729"/>
                    </a:lnTo>
                    <a:lnTo>
                      <a:pt x="7243" y="7526"/>
                    </a:lnTo>
                    <a:lnTo>
                      <a:pt x="7243" y="7358"/>
                    </a:lnTo>
                    <a:lnTo>
                      <a:pt x="7243" y="7155"/>
                    </a:lnTo>
                    <a:lnTo>
                      <a:pt x="7502" y="7020"/>
                    </a:lnTo>
                    <a:lnTo>
                      <a:pt x="7502" y="6851"/>
                    </a:lnTo>
                    <a:lnTo>
                      <a:pt x="7502" y="6649"/>
                    </a:lnTo>
                    <a:lnTo>
                      <a:pt x="7502" y="6480"/>
                    </a:lnTo>
                    <a:lnTo>
                      <a:pt x="7631" y="6311"/>
                    </a:lnTo>
                    <a:lnTo>
                      <a:pt x="7631" y="6109"/>
                    </a:lnTo>
                    <a:lnTo>
                      <a:pt x="7631" y="5940"/>
                    </a:lnTo>
                    <a:lnTo>
                      <a:pt x="7631" y="5805"/>
                    </a:lnTo>
                    <a:lnTo>
                      <a:pt x="7760" y="5636"/>
                    </a:lnTo>
                    <a:lnTo>
                      <a:pt x="7760" y="5468"/>
                    </a:lnTo>
                    <a:lnTo>
                      <a:pt x="7760" y="5265"/>
                    </a:lnTo>
                    <a:lnTo>
                      <a:pt x="7760" y="5096"/>
                    </a:lnTo>
                    <a:lnTo>
                      <a:pt x="7890" y="4928"/>
                    </a:lnTo>
                    <a:lnTo>
                      <a:pt x="7890" y="4793"/>
                    </a:lnTo>
                    <a:lnTo>
                      <a:pt x="7890" y="4624"/>
                    </a:lnTo>
                    <a:lnTo>
                      <a:pt x="7890" y="4455"/>
                    </a:lnTo>
                    <a:lnTo>
                      <a:pt x="8019" y="4286"/>
                    </a:lnTo>
                    <a:lnTo>
                      <a:pt x="8019" y="4185"/>
                    </a:lnTo>
                    <a:lnTo>
                      <a:pt x="8019" y="4016"/>
                    </a:lnTo>
                    <a:lnTo>
                      <a:pt x="8019" y="3848"/>
                    </a:lnTo>
                    <a:lnTo>
                      <a:pt x="8278" y="3713"/>
                    </a:lnTo>
                    <a:lnTo>
                      <a:pt x="8278" y="3578"/>
                    </a:lnTo>
                    <a:lnTo>
                      <a:pt x="8278" y="3409"/>
                    </a:lnTo>
                    <a:lnTo>
                      <a:pt x="8278" y="3274"/>
                    </a:lnTo>
                    <a:lnTo>
                      <a:pt x="8407" y="3105"/>
                    </a:lnTo>
                    <a:lnTo>
                      <a:pt x="8407" y="3004"/>
                    </a:lnTo>
                    <a:lnTo>
                      <a:pt x="8407" y="2869"/>
                    </a:lnTo>
                    <a:lnTo>
                      <a:pt x="8407" y="2835"/>
                    </a:lnTo>
                    <a:lnTo>
                      <a:pt x="8407" y="2700"/>
                    </a:lnTo>
                    <a:lnTo>
                      <a:pt x="8537" y="2599"/>
                    </a:lnTo>
                    <a:lnTo>
                      <a:pt x="8537" y="2464"/>
                    </a:lnTo>
                    <a:lnTo>
                      <a:pt x="8537" y="2363"/>
                    </a:lnTo>
                    <a:lnTo>
                      <a:pt x="8537" y="2228"/>
                    </a:lnTo>
                    <a:lnTo>
                      <a:pt x="8666" y="2093"/>
                    </a:lnTo>
                    <a:lnTo>
                      <a:pt x="8666" y="1991"/>
                    </a:lnTo>
                    <a:lnTo>
                      <a:pt x="8666" y="1890"/>
                    </a:lnTo>
                    <a:lnTo>
                      <a:pt x="8666" y="1856"/>
                    </a:lnTo>
                    <a:lnTo>
                      <a:pt x="8795" y="1789"/>
                    </a:lnTo>
                    <a:lnTo>
                      <a:pt x="8795" y="1654"/>
                    </a:lnTo>
                    <a:lnTo>
                      <a:pt x="8795" y="1586"/>
                    </a:lnTo>
                    <a:lnTo>
                      <a:pt x="8795" y="1451"/>
                    </a:lnTo>
                    <a:lnTo>
                      <a:pt x="9054" y="1384"/>
                    </a:lnTo>
                    <a:lnTo>
                      <a:pt x="9054" y="1283"/>
                    </a:lnTo>
                    <a:lnTo>
                      <a:pt x="9054" y="1215"/>
                    </a:lnTo>
                    <a:lnTo>
                      <a:pt x="9054" y="1148"/>
                    </a:lnTo>
                    <a:lnTo>
                      <a:pt x="9183" y="1046"/>
                    </a:lnTo>
                    <a:lnTo>
                      <a:pt x="9183" y="979"/>
                    </a:lnTo>
                    <a:lnTo>
                      <a:pt x="9183" y="878"/>
                    </a:lnTo>
                    <a:lnTo>
                      <a:pt x="9183" y="810"/>
                    </a:lnTo>
                    <a:lnTo>
                      <a:pt x="9313" y="776"/>
                    </a:lnTo>
                    <a:lnTo>
                      <a:pt x="9313" y="743"/>
                    </a:lnTo>
                    <a:lnTo>
                      <a:pt x="9313" y="675"/>
                    </a:lnTo>
                    <a:lnTo>
                      <a:pt x="9313" y="608"/>
                    </a:lnTo>
                    <a:lnTo>
                      <a:pt x="9313" y="574"/>
                    </a:lnTo>
                    <a:lnTo>
                      <a:pt x="9442" y="540"/>
                    </a:lnTo>
                    <a:lnTo>
                      <a:pt x="9442" y="473"/>
                    </a:lnTo>
                    <a:lnTo>
                      <a:pt x="9442" y="439"/>
                    </a:lnTo>
                    <a:lnTo>
                      <a:pt x="9442" y="405"/>
                    </a:lnTo>
                    <a:lnTo>
                      <a:pt x="9571" y="371"/>
                    </a:lnTo>
                    <a:lnTo>
                      <a:pt x="9571" y="338"/>
                    </a:lnTo>
                    <a:lnTo>
                      <a:pt x="9571" y="270"/>
                    </a:lnTo>
                    <a:lnTo>
                      <a:pt x="9830" y="236"/>
                    </a:lnTo>
                    <a:lnTo>
                      <a:pt x="9830" y="203"/>
                    </a:lnTo>
                    <a:lnTo>
                      <a:pt x="9959" y="169"/>
                    </a:lnTo>
                    <a:lnTo>
                      <a:pt x="10089" y="135"/>
                    </a:lnTo>
                    <a:lnTo>
                      <a:pt x="10218" y="68"/>
                    </a:lnTo>
                    <a:lnTo>
                      <a:pt x="10347" y="34"/>
                    </a:lnTo>
                    <a:lnTo>
                      <a:pt x="10735" y="0"/>
                    </a:lnTo>
                    <a:lnTo>
                      <a:pt x="10994" y="0"/>
                    </a:lnTo>
                    <a:lnTo>
                      <a:pt x="11123" y="0"/>
                    </a:lnTo>
                    <a:lnTo>
                      <a:pt x="11511" y="0"/>
                    </a:lnTo>
                    <a:lnTo>
                      <a:pt x="11770" y="68"/>
                    </a:lnTo>
                    <a:lnTo>
                      <a:pt x="11899" y="68"/>
                    </a:lnTo>
                    <a:lnTo>
                      <a:pt x="12158" y="169"/>
                    </a:lnTo>
                    <a:lnTo>
                      <a:pt x="12287" y="169"/>
                    </a:lnTo>
                    <a:lnTo>
                      <a:pt x="12287" y="203"/>
                    </a:lnTo>
                    <a:lnTo>
                      <a:pt x="12417" y="236"/>
                    </a:lnTo>
                    <a:lnTo>
                      <a:pt x="12417" y="270"/>
                    </a:lnTo>
                    <a:lnTo>
                      <a:pt x="12546" y="338"/>
                    </a:lnTo>
                    <a:lnTo>
                      <a:pt x="12546" y="371"/>
                    </a:lnTo>
                    <a:lnTo>
                      <a:pt x="12546" y="405"/>
                    </a:lnTo>
                    <a:lnTo>
                      <a:pt x="12675" y="439"/>
                    </a:lnTo>
                    <a:lnTo>
                      <a:pt x="12675" y="540"/>
                    </a:lnTo>
                    <a:lnTo>
                      <a:pt x="12675" y="574"/>
                    </a:lnTo>
                    <a:lnTo>
                      <a:pt x="12934" y="608"/>
                    </a:lnTo>
                    <a:lnTo>
                      <a:pt x="12934" y="675"/>
                    </a:lnTo>
                    <a:lnTo>
                      <a:pt x="12934" y="743"/>
                    </a:lnTo>
                    <a:lnTo>
                      <a:pt x="12934" y="810"/>
                    </a:lnTo>
                    <a:lnTo>
                      <a:pt x="13063" y="878"/>
                    </a:lnTo>
                    <a:lnTo>
                      <a:pt x="13063" y="945"/>
                    </a:lnTo>
                    <a:lnTo>
                      <a:pt x="13063" y="979"/>
                    </a:lnTo>
                    <a:lnTo>
                      <a:pt x="13063" y="1046"/>
                    </a:lnTo>
                    <a:lnTo>
                      <a:pt x="13063" y="1080"/>
                    </a:lnTo>
                    <a:lnTo>
                      <a:pt x="13063" y="1148"/>
                    </a:lnTo>
                    <a:lnTo>
                      <a:pt x="13193" y="1215"/>
                    </a:lnTo>
                    <a:lnTo>
                      <a:pt x="13193" y="1283"/>
                    </a:lnTo>
                    <a:lnTo>
                      <a:pt x="13193" y="1384"/>
                    </a:lnTo>
                    <a:lnTo>
                      <a:pt x="13193" y="1451"/>
                    </a:lnTo>
                    <a:lnTo>
                      <a:pt x="13322" y="1586"/>
                    </a:lnTo>
                    <a:lnTo>
                      <a:pt x="13322" y="1654"/>
                    </a:lnTo>
                    <a:lnTo>
                      <a:pt x="13322" y="1789"/>
                    </a:lnTo>
                    <a:lnTo>
                      <a:pt x="13451" y="1856"/>
                    </a:lnTo>
                    <a:lnTo>
                      <a:pt x="13451" y="1991"/>
                    </a:lnTo>
                    <a:lnTo>
                      <a:pt x="13451" y="2093"/>
                    </a:lnTo>
                    <a:lnTo>
                      <a:pt x="13451" y="2228"/>
                    </a:lnTo>
                    <a:lnTo>
                      <a:pt x="13710" y="2363"/>
                    </a:lnTo>
                    <a:lnTo>
                      <a:pt x="13710" y="2464"/>
                    </a:lnTo>
                    <a:lnTo>
                      <a:pt x="13710" y="2599"/>
                    </a:lnTo>
                    <a:lnTo>
                      <a:pt x="13710" y="2700"/>
                    </a:lnTo>
                    <a:lnTo>
                      <a:pt x="13840" y="2835"/>
                    </a:lnTo>
                    <a:lnTo>
                      <a:pt x="13840" y="3004"/>
                    </a:lnTo>
                    <a:lnTo>
                      <a:pt x="13840" y="3105"/>
                    </a:lnTo>
                    <a:lnTo>
                      <a:pt x="13840" y="3274"/>
                    </a:lnTo>
                    <a:lnTo>
                      <a:pt x="13969" y="3409"/>
                    </a:lnTo>
                    <a:lnTo>
                      <a:pt x="13969" y="3578"/>
                    </a:lnTo>
                    <a:lnTo>
                      <a:pt x="13969" y="3713"/>
                    </a:lnTo>
                    <a:lnTo>
                      <a:pt x="13969" y="3848"/>
                    </a:lnTo>
                    <a:lnTo>
                      <a:pt x="14098" y="4016"/>
                    </a:lnTo>
                    <a:lnTo>
                      <a:pt x="14098" y="4185"/>
                    </a:lnTo>
                    <a:lnTo>
                      <a:pt x="14098" y="4286"/>
                    </a:lnTo>
                    <a:lnTo>
                      <a:pt x="14098" y="4455"/>
                    </a:lnTo>
                    <a:lnTo>
                      <a:pt x="14228" y="4624"/>
                    </a:lnTo>
                    <a:lnTo>
                      <a:pt x="14228" y="4793"/>
                    </a:lnTo>
                    <a:lnTo>
                      <a:pt x="14228" y="4928"/>
                    </a:lnTo>
                    <a:lnTo>
                      <a:pt x="14228" y="5096"/>
                    </a:lnTo>
                    <a:lnTo>
                      <a:pt x="14486" y="5265"/>
                    </a:lnTo>
                    <a:lnTo>
                      <a:pt x="14486" y="5468"/>
                    </a:lnTo>
                    <a:lnTo>
                      <a:pt x="14486" y="5636"/>
                    </a:lnTo>
                    <a:lnTo>
                      <a:pt x="14486" y="5805"/>
                    </a:lnTo>
                    <a:lnTo>
                      <a:pt x="14616" y="5940"/>
                    </a:lnTo>
                    <a:lnTo>
                      <a:pt x="14616" y="6109"/>
                    </a:lnTo>
                    <a:lnTo>
                      <a:pt x="14616" y="6311"/>
                    </a:lnTo>
                    <a:lnTo>
                      <a:pt x="14616" y="6480"/>
                    </a:lnTo>
                    <a:lnTo>
                      <a:pt x="14745" y="6649"/>
                    </a:lnTo>
                    <a:lnTo>
                      <a:pt x="14745" y="6851"/>
                    </a:lnTo>
                    <a:lnTo>
                      <a:pt x="14745" y="7020"/>
                    </a:lnTo>
                    <a:lnTo>
                      <a:pt x="14745" y="7155"/>
                    </a:lnTo>
                    <a:lnTo>
                      <a:pt x="14874" y="7358"/>
                    </a:lnTo>
                    <a:lnTo>
                      <a:pt x="14874" y="7526"/>
                    </a:lnTo>
                    <a:lnTo>
                      <a:pt x="14874" y="7729"/>
                    </a:lnTo>
                    <a:lnTo>
                      <a:pt x="15004" y="7898"/>
                    </a:lnTo>
                    <a:lnTo>
                      <a:pt x="15004" y="8066"/>
                    </a:lnTo>
                    <a:lnTo>
                      <a:pt x="15004" y="8269"/>
                    </a:lnTo>
                    <a:lnTo>
                      <a:pt x="15004" y="8438"/>
                    </a:lnTo>
                    <a:lnTo>
                      <a:pt x="15262" y="8640"/>
                    </a:lnTo>
                    <a:lnTo>
                      <a:pt x="15262" y="8809"/>
                    </a:lnTo>
                    <a:lnTo>
                      <a:pt x="15262" y="9011"/>
                    </a:lnTo>
                    <a:lnTo>
                      <a:pt x="15262" y="9146"/>
                    </a:lnTo>
                    <a:lnTo>
                      <a:pt x="15392" y="9315"/>
                    </a:lnTo>
                    <a:lnTo>
                      <a:pt x="15392" y="9349"/>
                    </a:lnTo>
                    <a:lnTo>
                      <a:pt x="15392" y="9518"/>
                    </a:lnTo>
                    <a:lnTo>
                      <a:pt x="15392" y="9686"/>
                    </a:lnTo>
                    <a:lnTo>
                      <a:pt x="15392" y="9889"/>
                    </a:lnTo>
                    <a:lnTo>
                      <a:pt x="15521" y="10058"/>
                    </a:lnTo>
                    <a:lnTo>
                      <a:pt x="15521" y="10226"/>
                    </a:lnTo>
                    <a:lnTo>
                      <a:pt x="15521" y="10429"/>
                    </a:lnTo>
                    <a:lnTo>
                      <a:pt x="15521" y="10564"/>
                    </a:lnTo>
                    <a:lnTo>
                      <a:pt x="15650" y="10766"/>
                    </a:lnTo>
                    <a:lnTo>
                      <a:pt x="15650" y="10935"/>
                    </a:lnTo>
                    <a:lnTo>
                      <a:pt x="15650" y="11104"/>
                    </a:lnTo>
                    <a:lnTo>
                      <a:pt x="15650" y="11273"/>
                    </a:lnTo>
                    <a:lnTo>
                      <a:pt x="15780" y="11475"/>
                    </a:lnTo>
                    <a:lnTo>
                      <a:pt x="15780" y="11644"/>
                    </a:lnTo>
                    <a:lnTo>
                      <a:pt x="15780" y="11779"/>
                    </a:lnTo>
                    <a:lnTo>
                      <a:pt x="15780" y="11948"/>
                    </a:lnTo>
                    <a:lnTo>
                      <a:pt x="16038" y="12116"/>
                    </a:lnTo>
                    <a:lnTo>
                      <a:pt x="16038" y="12285"/>
                    </a:lnTo>
                    <a:lnTo>
                      <a:pt x="16038" y="12454"/>
                    </a:lnTo>
                    <a:lnTo>
                      <a:pt x="16038" y="12656"/>
                    </a:lnTo>
                    <a:lnTo>
                      <a:pt x="16168" y="12758"/>
                    </a:lnTo>
                    <a:lnTo>
                      <a:pt x="16168" y="12960"/>
                    </a:lnTo>
                    <a:lnTo>
                      <a:pt x="16168" y="13095"/>
                    </a:lnTo>
                    <a:lnTo>
                      <a:pt x="16168" y="13264"/>
                    </a:lnTo>
                    <a:lnTo>
                      <a:pt x="16297" y="13399"/>
                    </a:lnTo>
                    <a:lnTo>
                      <a:pt x="16297" y="13568"/>
                    </a:lnTo>
                    <a:lnTo>
                      <a:pt x="16297" y="13736"/>
                    </a:lnTo>
                    <a:lnTo>
                      <a:pt x="16297" y="13871"/>
                    </a:lnTo>
                    <a:lnTo>
                      <a:pt x="16426" y="14006"/>
                    </a:lnTo>
                    <a:lnTo>
                      <a:pt x="16426" y="14175"/>
                    </a:lnTo>
                    <a:lnTo>
                      <a:pt x="16426" y="14344"/>
                    </a:lnTo>
                    <a:lnTo>
                      <a:pt x="16426" y="14479"/>
                    </a:lnTo>
                    <a:lnTo>
                      <a:pt x="16556" y="14614"/>
                    </a:lnTo>
                    <a:lnTo>
                      <a:pt x="16556" y="14749"/>
                    </a:lnTo>
                    <a:lnTo>
                      <a:pt x="16556" y="14918"/>
                    </a:lnTo>
                    <a:lnTo>
                      <a:pt x="16814" y="15019"/>
                    </a:lnTo>
                    <a:lnTo>
                      <a:pt x="16814" y="15154"/>
                    </a:lnTo>
                    <a:lnTo>
                      <a:pt x="16814" y="15323"/>
                    </a:lnTo>
                    <a:lnTo>
                      <a:pt x="16814" y="15424"/>
                    </a:lnTo>
                    <a:lnTo>
                      <a:pt x="16944" y="15559"/>
                    </a:lnTo>
                    <a:lnTo>
                      <a:pt x="16944" y="15694"/>
                    </a:lnTo>
                    <a:lnTo>
                      <a:pt x="16944" y="15829"/>
                    </a:lnTo>
                    <a:lnTo>
                      <a:pt x="16944" y="15964"/>
                    </a:lnTo>
                    <a:lnTo>
                      <a:pt x="17073" y="16099"/>
                    </a:lnTo>
                    <a:lnTo>
                      <a:pt x="17073" y="16200"/>
                    </a:lnTo>
                    <a:lnTo>
                      <a:pt x="17073" y="16335"/>
                    </a:lnTo>
                    <a:lnTo>
                      <a:pt x="17073" y="16436"/>
                    </a:lnTo>
                    <a:lnTo>
                      <a:pt x="17202" y="16538"/>
                    </a:lnTo>
                    <a:lnTo>
                      <a:pt x="17202" y="16639"/>
                    </a:lnTo>
                    <a:lnTo>
                      <a:pt x="17202" y="16774"/>
                    </a:lnTo>
                    <a:lnTo>
                      <a:pt x="17202" y="16909"/>
                    </a:lnTo>
                    <a:lnTo>
                      <a:pt x="17332" y="16976"/>
                    </a:lnTo>
                    <a:lnTo>
                      <a:pt x="17332" y="17111"/>
                    </a:lnTo>
                    <a:lnTo>
                      <a:pt x="17332" y="17213"/>
                    </a:lnTo>
                    <a:lnTo>
                      <a:pt x="17332" y="17314"/>
                    </a:lnTo>
                    <a:lnTo>
                      <a:pt x="17590" y="17415"/>
                    </a:lnTo>
                    <a:lnTo>
                      <a:pt x="17590" y="17516"/>
                    </a:lnTo>
                    <a:lnTo>
                      <a:pt x="17590" y="17584"/>
                    </a:lnTo>
                    <a:lnTo>
                      <a:pt x="17590" y="17719"/>
                    </a:lnTo>
                    <a:lnTo>
                      <a:pt x="17720" y="17786"/>
                    </a:lnTo>
                    <a:lnTo>
                      <a:pt x="17720" y="17854"/>
                    </a:lnTo>
                    <a:lnTo>
                      <a:pt x="17720" y="17989"/>
                    </a:lnTo>
                    <a:lnTo>
                      <a:pt x="17720" y="18056"/>
                    </a:lnTo>
                    <a:lnTo>
                      <a:pt x="17849" y="18158"/>
                    </a:lnTo>
                    <a:lnTo>
                      <a:pt x="17849" y="18225"/>
                    </a:lnTo>
                    <a:lnTo>
                      <a:pt x="17849" y="18326"/>
                    </a:lnTo>
                    <a:lnTo>
                      <a:pt x="17849" y="18394"/>
                    </a:lnTo>
                    <a:lnTo>
                      <a:pt x="17978" y="18461"/>
                    </a:lnTo>
                    <a:lnTo>
                      <a:pt x="17978" y="18563"/>
                    </a:lnTo>
                    <a:lnTo>
                      <a:pt x="17978" y="18630"/>
                    </a:lnTo>
                    <a:lnTo>
                      <a:pt x="17978" y="18731"/>
                    </a:lnTo>
                    <a:lnTo>
                      <a:pt x="18108" y="18765"/>
                    </a:lnTo>
                    <a:lnTo>
                      <a:pt x="18108" y="18833"/>
                    </a:lnTo>
                    <a:lnTo>
                      <a:pt x="18108" y="18934"/>
                    </a:lnTo>
                    <a:lnTo>
                      <a:pt x="18108" y="19001"/>
                    </a:lnTo>
                    <a:lnTo>
                      <a:pt x="18366" y="19035"/>
                    </a:lnTo>
                    <a:lnTo>
                      <a:pt x="18366" y="19136"/>
                    </a:lnTo>
                    <a:lnTo>
                      <a:pt x="18366" y="19170"/>
                    </a:lnTo>
                    <a:lnTo>
                      <a:pt x="18366" y="19238"/>
                    </a:lnTo>
                    <a:lnTo>
                      <a:pt x="18496" y="19271"/>
                    </a:lnTo>
                    <a:lnTo>
                      <a:pt x="18496" y="19373"/>
                    </a:lnTo>
                    <a:lnTo>
                      <a:pt x="18496" y="19406"/>
                    </a:lnTo>
                    <a:lnTo>
                      <a:pt x="18496" y="19440"/>
                    </a:lnTo>
                    <a:lnTo>
                      <a:pt x="18625" y="19541"/>
                    </a:lnTo>
                    <a:lnTo>
                      <a:pt x="18625" y="19575"/>
                    </a:lnTo>
                    <a:lnTo>
                      <a:pt x="18625" y="19643"/>
                    </a:lnTo>
                    <a:lnTo>
                      <a:pt x="18625" y="19676"/>
                    </a:lnTo>
                    <a:lnTo>
                      <a:pt x="18754" y="19744"/>
                    </a:lnTo>
                    <a:lnTo>
                      <a:pt x="18754" y="19778"/>
                    </a:lnTo>
                    <a:lnTo>
                      <a:pt x="18754" y="19811"/>
                    </a:lnTo>
                    <a:lnTo>
                      <a:pt x="18754" y="19845"/>
                    </a:lnTo>
                    <a:lnTo>
                      <a:pt x="18884" y="19879"/>
                    </a:lnTo>
                    <a:lnTo>
                      <a:pt x="18884" y="19946"/>
                    </a:lnTo>
                    <a:lnTo>
                      <a:pt x="18884" y="19980"/>
                    </a:lnTo>
                    <a:lnTo>
                      <a:pt x="18884" y="20014"/>
                    </a:lnTo>
                    <a:lnTo>
                      <a:pt x="19143" y="20048"/>
                    </a:lnTo>
                    <a:lnTo>
                      <a:pt x="19143" y="20081"/>
                    </a:lnTo>
                    <a:lnTo>
                      <a:pt x="19143" y="20149"/>
                    </a:lnTo>
                    <a:lnTo>
                      <a:pt x="19143" y="20183"/>
                    </a:lnTo>
                    <a:lnTo>
                      <a:pt x="19272" y="20216"/>
                    </a:lnTo>
                    <a:lnTo>
                      <a:pt x="19272" y="20250"/>
                    </a:lnTo>
                    <a:lnTo>
                      <a:pt x="19272" y="20284"/>
                    </a:lnTo>
                    <a:lnTo>
                      <a:pt x="19401" y="20351"/>
                    </a:lnTo>
                    <a:lnTo>
                      <a:pt x="19401" y="20385"/>
                    </a:lnTo>
                    <a:lnTo>
                      <a:pt x="19401" y="20419"/>
                    </a:lnTo>
                    <a:lnTo>
                      <a:pt x="19531" y="20453"/>
                    </a:lnTo>
                    <a:lnTo>
                      <a:pt x="19531" y="20486"/>
                    </a:lnTo>
                    <a:lnTo>
                      <a:pt x="19660" y="20554"/>
                    </a:lnTo>
                    <a:lnTo>
                      <a:pt x="19660" y="20588"/>
                    </a:lnTo>
                    <a:lnTo>
                      <a:pt x="19660" y="20621"/>
                    </a:lnTo>
                    <a:lnTo>
                      <a:pt x="19919" y="20621"/>
                    </a:lnTo>
                    <a:lnTo>
                      <a:pt x="19919" y="20655"/>
                    </a:lnTo>
                    <a:lnTo>
                      <a:pt x="19919" y="20689"/>
                    </a:lnTo>
                    <a:lnTo>
                      <a:pt x="20048" y="20689"/>
                    </a:lnTo>
                    <a:lnTo>
                      <a:pt x="19919" y="20655"/>
                    </a:lnTo>
                    <a:lnTo>
                      <a:pt x="19919" y="20689"/>
                    </a:lnTo>
                    <a:lnTo>
                      <a:pt x="20048" y="20756"/>
                    </a:lnTo>
                    <a:lnTo>
                      <a:pt x="20177" y="20790"/>
                    </a:lnTo>
                    <a:lnTo>
                      <a:pt x="20048" y="20689"/>
                    </a:lnTo>
                    <a:lnTo>
                      <a:pt x="20048" y="20756"/>
                    </a:lnTo>
                    <a:lnTo>
                      <a:pt x="20177" y="20756"/>
                    </a:lnTo>
                    <a:lnTo>
                      <a:pt x="20177" y="20824"/>
                    </a:lnTo>
                    <a:lnTo>
                      <a:pt x="20048" y="20756"/>
                    </a:lnTo>
                    <a:lnTo>
                      <a:pt x="20177" y="20790"/>
                    </a:lnTo>
                    <a:lnTo>
                      <a:pt x="20177" y="20824"/>
                    </a:lnTo>
                    <a:lnTo>
                      <a:pt x="20307" y="20824"/>
                    </a:lnTo>
                    <a:lnTo>
                      <a:pt x="20436" y="20858"/>
                    </a:lnTo>
                    <a:lnTo>
                      <a:pt x="20048" y="20790"/>
                    </a:lnTo>
                    <a:lnTo>
                      <a:pt x="20177" y="20790"/>
                    </a:lnTo>
                    <a:lnTo>
                      <a:pt x="20307" y="20824"/>
                    </a:lnTo>
                    <a:lnTo>
                      <a:pt x="20436" y="20858"/>
                    </a:lnTo>
                    <a:lnTo>
                      <a:pt x="20177" y="20824"/>
                    </a:lnTo>
                    <a:lnTo>
                      <a:pt x="20307" y="20824"/>
                    </a:lnTo>
                    <a:lnTo>
                      <a:pt x="20695" y="20891"/>
                    </a:lnTo>
                    <a:lnTo>
                      <a:pt x="20307" y="20824"/>
                    </a:lnTo>
                    <a:lnTo>
                      <a:pt x="20436" y="20858"/>
                    </a:lnTo>
                    <a:lnTo>
                      <a:pt x="20695" y="20891"/>
                    </a:lnTo>
                    <a:lnTo>
                      <a:pt x="20307" y="20824"/>
                    </a:lnTo>
                    <a:lnTo>
                      <a:pt x="20307" y="20858"/>
                    </a:lnTo>
                    <a:lnTo>
                      <a:pt x="20436" y="20858"/>
                    </a:lnTo>
                    <a:lnTo>
                      <a:pt x="20695" y="20858"/>
                    </a:lnTo>
                    <a:lnTo>
                      <a:pt x="20824" y="20959"/>
                    </a:lnTo>
                    <a:lnTo>
                      <a:pt x="20436" y="20858"/>
                    </a:lnTo>
                    <a:lnTo>
                      <a:pt x="20695" y="20891"/>
                    </a:lnTo>
                    <a:lnTo>
                      <a:pt x="20824" y="20891"/>
                    </a:lnTo>
                    <a:lnTo>
                      <a:pt x="20824" y="20959"/>
                    </a:lnTo>
                    <a:lnTo>
                      <a:pt x="20177" y="20858"/>
                    </a:lnTo>
                    <a:lnTo>
                      <a:pt x="20307" y="20858"/>
                    </a:lnTo>
                    <a:lnTo>
                      <a:pt x="20695" y="20858"/>
                    </a:lnTo>
                    <a:lnTo>
                      <a:pt x="20953" y="20959"/>
                    </a:lnTo>
                    <a:lnTo>
                      <a:pt x="20307" y="20891"/>
                    </a:lnTo>
                    <a:lnTo>
                      <a:pt x="20824" y="20891"/>
                    </a:lnTo>
                    <a:lnTo>
                      <a:pt x="21083" y="20959"/>
                    </a:lnTo>
                    <a:lnTo>
                      <a:pt x="20436" y="20891"/>
                    </a:lnTo>
                    <a:lnTo>
                      <a:pt x="20824" y="20891"/>
                    </a:lnTo>
                    <a:lnTo>
                      <a:pt x="21083" y="20959"/>
                    </a:lnTo>
                    <a:lnTo>
                      <a:pt x="21212" y="20959"/>
                    </a:lnTo>
                    <a:lnTo>
                      <a:pt x="20695" y="20891"/>
                    </a:lnTo>
                    <a:lnTo>
                      <a:pt x="20953" y="20891"/>
                    </a:lnTo>
                    <a:lnTo>
                      <a:pt x="21212" y="20959"/>
                    </a:lnTo>
                    <a:lnTo>
                      <a:pt x="20695" y="20959"/>
                    </a:lnTo>
                    <a:lnTo>
                      <a:pt x="21083" y="20959"/>
                    </a:lnTo>
                    <a:lnTo>
                      <a:pt x="21471" y="20993"/>
                    </a:lnTo>
                    <a:lnTo>
                      <a:pt x="20824" y="20959"/>
                    </a:lnTo>
                    <a:lnTo>
                      <a:pt x="21083" y="20959"/>
                    </a:lnTo>
                    <a:lnTo>
                      <a:pt x="21471" y="20993"/>
                    </a:lnTo>
                    <a:lnTo>
                      <a:pt x="20824" y="20959"/>
                    </a:lnTo>
                    <a:lnTo>
                      <a:pt x="20953" y="20959"/>
                    </a:lnTo>
                    <a:lnTo>
                      <a:pt x="21212" y="20959"/>
                    </a:lnTo>
                    <a:lnTo>
                      <a:pt x="21600" y="20993"/>
                    </a:lnTo>
                    <a:lnTo>
                      <a:pt x="20953" y="20959"/>
                    </a:lnTo>
                    <a:lnTo>
                      <a:pt x="20953" y="21600"/>
                    </a:lnTo>
                    <a:lnTo>
                      <a:pt x="20695" y="21600"/>
                    </a:lnTo>
                    <a:lnTo>
                      <a:pt x="20307" y="21566"/>
                    </a:lnTo>
                    <a:lnTo>
                      <a:pt x="20953" y="21600"/>
                    </a:lnTo>
                    <a:lnTo>
                      <a:pt x="20436" y="21600"/>
                    </a:lnTo>
                    <a:lnTo>
                      <a:pt x="20177" y="21566"/>
                    </a:lnTo>
                    <a:lnTo>
                      <a:pt x="20824" y="21600"/>
                    </a:lnTo>
                    <a:lnTo>
                      <a:pt x="20307" y="21600"/>
                    </a:lnTo>
                    <a:lnTo>
                      <a:pt x="20177" y="21566"/>
                    </a:lnTo>
                    <a:lnTo>
                      <a:pt x="20048" y="21499"/>
                    </a:lnTo>
                    <a:lnTo>
                      <a:pt x="20695" y="21600"/>
                    </a:lnTo>
                    <a:lnTo>
                      <a:pt x="20307" y="21600"/>
                    </a:lnTo>
                    <a:lnTo>
                      <a:pt x="20048" y="21566"/>
                    </a:lnTo>
                    <a:lnTo>
                      <a:pt x="20048" y="21499"/>
                    </a:lnTo>
                    <a:lnTo>
                      <a:pt x="20695" y="21566"/>
                    </a:lnTo>
                    <a:lnTo>
                      <a:pt x="20177" y="21566"/>
                    </a:lnTo>
                    <a:lnTo>
                      <a:pt x="19919" y="21499"/>
                    </a:lnTo>
                    <a:lnTo>
                      <a:pt x="20436" y="21566"/>
                    </a:lnTo>
                    <a:lnTo>
                      <a:pt x="20177" y="21566"/>
                    </a:lnTo>
                    <a:lnTo>
                      <a:pt x="19919" y="21499"/>
                    </a:lnTo>
                    <a:lnTo>
                      <a:pt x="19660" y="21499"/>
                    </a:lnTo>
                    <a:lnTo>
                      <a:pt x="20307" y="21566"/>
                    </a:lnTo>
                    <a:lnTo>
                      <a:pt x="20048" y="21566"/>
                    </a:lnTo>
                    <a:lnTo>
                      <a:pt x="19660" y="21499"/>
                    </a:lnTo>
                    <a:lnTo>
                      <a:pt x="19531" y="21465"/>
                    </a:lnTo>
                    <a:lnTo>
                      <a:pt x="20307" y="21499"/>
                    </a:lnTo>
                    <a:lnTo>
                      <a:pt x="19919" y="21499"/>
                    </a:lnTo>
                    <a:lnTo>
                      <a:pt x="19531" y="21465"/>
                    </a:lnTo>
                    <a:lnTo>
                      <a:pt x="19401" y="21465"/>
                    </a:lnTo>
                    <a:lnTo>
                      <a:pt x="19401" y="21431"/>
                    </a:lnTo>
                    <a:lnTo>
                      <a:pt x="19272" y="21431"/>
                    </a:lnTo>
                    <a:lnTo>
                      <a:pt x="18884" y="21398"/>
                    </a:lnTo>
                    <a:lnTo>
                      <a:pt x="18884" y="21364"/>
                    </a:lnTo>
                    <a:lnTo>
                      <a:pt x="18754" y="21364"/>
                    </a:lnTo>
                    <a:lnTo>
                      <a:pt x="19143" y="21431"/>
                    </a:lnTo>
                    <a:lnTo>
                      <a:pt x="18884" y="21398"/>
                    </a:lnTo>
                    <a:lnTo>
                      <a:pt x="18754" y="21364"/>
                    </a:lnTo>
                    <a:lnTo>
                      <a:pt x="18754" y="21296"/>
                    </a:lnTo>
                    <a:lnTo>
                      <a:pt x="19143" y="21398"/>
                    </a:lnTo>
                    <a:lnTo>
                      <a:pt x="18754" y="21364"/>
                    </a:lnTo>
                    <a:lnTo>
                      <a:pt x="18625" y="21296"/>
                    </a:lnTo>
                    <a:lnTo>
                      <a:pt x="18884" y="21398"/>
                    </a:lnTo>
                    <a:lnTo>
                      <a:pt x="18754" y="21364"/>
                    </a:lnTo>
                    <a:lnTo>
                      <a:pt x="18625" y="21296"/>
                    </a:lnTo>
                    <a:lnTo>
                      <a:pt x="18625" y="21263"/>
                    </a:lnTo>
                    <a:lnTo>
                      <a:pt x="18884" y="21364"/>
                    </a:lnTo>
                    <a:lnTo>
                      <a:pt x="18625" y="21296"/>
                    </a:lnTo>
                    <a:lnTo>
                      <a:pt x="18496" y="21263"/>
                    </a:lnTo>
                    <a:lnTo>
                      <a:pt x="18496" y="21229"/>
                    </a:lnTo>
                    <a:lnTo>
                      <a:pt x="18366" y="21229"/>
                    </a:lnTo>
                    <a:lnTo>
                      <a:pt x="18366" y="21195"/>
                    </a:lnTo>
                    <a:lnTo>
                      <a:pt x="18108" y="21161"/>
                    </a:lnTo>
                    <a:lnTo>
                      <a:pt x="17978" y="21161"/>
                    </a:lnTo>
                    <a:lnTo>
                      <a:pt x="17978" y="21094"/>
                    </a:lnTo>
                    <a:lnTo>
                      <a:pt x="18108" y="21195"/>
                    </a:lnTo>
                    <a:lnTo>
                      <a:pt x="18108" y="21161"/>
                    </a:lnTo>
                    <a:lnTo>
                      <a:pt x="17978" y="21094"/>
                    </a:lnTo>
                    <a:lnTo>
                      <a:pt x="17849" y="21060"/>
                    </a:lnTo>
                    <a:lnTo>
                      <a:pt x="17849" y="21026"/>
                    </a:lnTo>
                    <a:lnTo>
                      <a:pt x="17978" y="21060"/>
                    </a:lnTo>
                    <a:lnTo>
                      <a:pt x="17849" y="21060"/>
                    </a:lnTo>
                    <a:lnTo>
                      <a:pt x="17849" y="21026"/>
                    </a:lnTo>
                    <a:lnTo>
                      <a:pt x="17720" y="20993"/>
                    </a:lnTo>
                    <a:lnTo>
                      <a:pt x="17720" y="20959"/>
                    </a:lnTo>
                    <a:lnTo>
                      <a:pt x="17590" y="20891"/>
                    </a:lnTo>
                    <a:lnTo>
                      <a:pt x="17590" y="20858"/>
                    </a:lnTo>
                    <a:lnTo>
                      <a:pt x="17332" y="20858"/>
                    </a:lnTo>
                    <a:lnTo>
                      <a:pt x="17332" y="20824"/>
                    </a:lnTo>
                    <a:lnTo>
                      <a:pt x="17332" y="20790"/>
                    </a:lnTo>
                    <a:lnTo>
                      <a:pt x="17202" y="20756"/>
                    </a:lnTo>
                    <a:lnTo>
                      <a:pt x="17202" y="20689"/>
                    </a:lnTo>
                    <a:lnTo>
                      <a:pt x="17073" y="20655"/>
                    </a:lnTo>
                    <a:lnTo>
                      <a:pt x="17073" y="20621"/>
                    </a:lnTo>
                    <a:lnTo>
                      <a:pt x="17073" y="20588"/>
                    </a:lnTo>
                    <a:lnTo>
                      <a:pt x="16944" y="20554"/>
                    </a:lnTo>
                    <a:lnTo>
                      <a:pt x="16944" y="20486"/>
                    </a:lnTo>
                    <a:lnTo>
                      <a:pt x="16944" y="20453"/>
                    </a:lnTo>
                    <a:lnTo>
                      <a:pt x="16944" y="20419"/>
                    </a:lnTo>
                    <a:lnTo>
                      <a:pt x="16814" y="20419"/>
                    </a:lnTo>
                    <a:lnTo>
                      <a:pt x="16814" y="20385"/>
                    </a:lnTo>
                    <a:lnTo>
                      <a:pt x="16814" y="20351"/>
                    </a:lnTo>
                    <a:lnTo>
                      <a:pt x="16814" y="20284"/>
                    </a:lnTo>
                    <a:lnTo>
                      <a:pt x="16556" y="20250"/>
                    </a:lnTo>
                    <a:lnTo>
                      <a:pt x="16556" y="20216"/>
                    </a:lnTo>
                    <a:lnTo>
                      <a:pt x="16556" y="20183"/>
                    </a:lnTo>
                    <a:lnTo>
                      <a:pt x="16556" y="20149"/>
                    </a:lnTo>
                    <a:lnTo>
                      <a:pt x="16426" y="20081"/>
                    </a:lnTo>
                    <a:lnTo>
                      <a:pt x="16426" y="20048"/>
                    </a:lnTo>
                    <a:lnTo>
                      <a:pt x="16426" y="20014"/>
                    </a:lnTo>
                    <a:lnTo>
                      <a:pt x="16426" y="19980"/>
                    </a:lnTo>
                    <a:lnTo>
                      <a:pt x="16297" y="19879"/>
                    </a:lnTo>
                    <a:lnTo>
                      <a:pt x="16297" y="19845"/>
                    </a:lnTo>
                    <a:lnTo>
                      <a:pt x="16297" y="19811"/>
                    </a:lnTo>
                    <a:lnTo>
                      <a:pt x="16168" y="19744"/>
                    </a:lnTo>
                    <a:lnTo>
                      <a:pt x="16168" y="19676"/>
                    </a:lnTo>
                    <a:lnTo>
                      <a:pt x="16168" y="19643"/>
                    </a:lnTo>
                    <a:lnTo>
                      <a:pt x="16168" y="19575"/>
                    </a:lnTo>
                    <a:lnTo>
                      <a:pt x="16038" y="19541"/>
                    </a:lnTo>
                    <a:lnTo>
                      <a:pt x="16038" y="19474"/>
                    </a:lnTo>
                    <a:lnTo>
                      <a:pt x="16038" y="19406"/>
                    </a:lnTo>
                    <a:lnTo>
                      <a:pt x="16038" y="19339"/>
                    </a:lnTo>
                    <a:lnTo>
                      <a:pt x="15780" y="19271"/>
                    </a:lnTo>
                    <a:lnTo>
                      <a:pt x="15780" y="19204"/>
                    </a:lnTo>
                    <a:lnTo>
                      <a:pt x="15780" y="19170"/>
                    </a:lnTo>
                    <a:lnTo>
                      <a:pt x="15780" y="19069"/>
                    </a:lnTo>
                    <a:lnTo>
                      <a:pt x="15650" y="19001"/>
                    </a:lnTo>
                    <a:lnTo>
                      <a:pt x="15650" y="18968"/>
                    </a:lnTo>
                    <a:lnTo>
                      <a:pt x="15650" y="18866"/>
                    </a:lnTo>
                    <a:lnTo>
                      <a:pt x="15650" y="18799"/>
                    </a:lnTo>
                    <a:lnTo>
                      <a:pt x="15521" y="18731"/>
                    </a:lnTo>
                    <a:lnTo>
                      <a:pt x="15521" y="18630"/>
                    </a:lnTo>
                    <a:lnTo>
                      <a:pt x="15521" y="18563"/>
                    </a:lnTo>
                    <a:lnTo>
                      <a:pt x="15521" y="18461"/>
                    </a:lnTo>
                    <a:lnTo>
                      <a:pt x="15392" y="18394"/>
                    </a:lnTo>
                    <a:lnTo>
                      <a:pt x="15392" y="18326"/>
                    </a:lnTo>
                    <a:lnTo>
                      <a:pt x="15392" y="18225"/>
                    </a:lnTo>
                    <a:lnTo>
                      <a:pt x="15392" y="18158"/>
                    </a:lnTo>
                    <a:lnTo>
                      <a:pt x="15262" y="18056"/>
                    </a:lnTo>
                    <a:lnTo>
                      <a:pt x="15262" y="18023"/>
                    </a:lnTo>
                    <a:lnTo>
                      <a:pt x="15262" y="17955"/>
                    </a:lnTo>
                    <a:lnTo>
                      <a:pt x="15262" y="17854"/>
                    </a:lnTo>
                    <a:lnTo>
                      <a:pt x="15004" y="17786"/>
                    </a:lnTo>
                    <a:lnTo>
                      <a:pt x="15004" y="17651"/>
                    </a:lnTo>
                    <a:lnTo>
                      <a:pt x="15004" y="17584"/>
                    </a:lnTo>
                    <a:lnTo>
                      <a:pt x="15004" y="17449"/>
                    </a:lnTo>
                    <a:lnTo>
                      <a:pt x="14874" y="17381"/>
                    </a:lnTo>
                    <a:lnTo>
                      <a:pt x="14874" y="17246"/>
                    </a:lnTo>
                    <a:lnTo>
                      <a:pt x="14874" y="17179"/>
                    </a:lnTo>
                    <a:lnTo>
                      <a:pt x="14874" y="17044"/>
                    </a:lnTo>
                    <a:lnTo>
                      <a:pt x="14745" y="16943"/>
                    </a:lnTo>
                    <a:lnTo>
                      <a:pt x="14745" y="16808"/>
                    </a:lnTo>
                    <a:lnTo>
                      <a:pt x="14745" y="16740"/>
                    </a:lnTo>
                    <a:lnTo>
                      <a:pt x="14745" y="16605"/>
                    </a:lnTo>
                    <a:lnTo>
                      <a:pt x="14616" y="16504"/>
                    </a:lnTo>
                    <a:lnTo>
                      <a:pt x="14616" y="16369"/>
                    </a:lnTo>
                    <a:lnTo>
                      <a:pt x="14616" y="16234"/>
                    </a:lnTo>
                    <a:lnTo>
                      <a:pt x="14616" y="16133"/>
                    </a:lnTo>
                    <a:lnTo>
                      <a:pt x="14486" y="15998"/>
                    </a:lnTo>
                    <a:lnTo>
                      <a:pt x="14486" y="15896"/>
                    </a:lnTo>
                    <a:lnTo>
                      <a:pt x="14486" y="15761"/>
                    </a:lnTo>
                    <a:lnTo>
                      <a:pt x="14486" y="15626"/>
                    </a:lnTo>
                    <a:lnTo>
                      <a:pt x="14486" y="15593"/>
                    </a:lnTo>
                    <a:lnTo>
                      <a:pt x="14228" y="15491"/>
                    </a:lnTo>
                    <a:lnTo>
                      <a:pt x="14228" y="15356"/>
                    </a:lnTo>
                    <a:lnTo>
                      <a:pt x="14228" y="15221"/>
                    </a:lnTo>
                    <a:lnTo>
                      <a:pt x="14228" y="15086"/>
                    </a:lnTo>
                    <a:lnTo>
                      <a:pt x="14098" y="14951"/>
                    </a:lnTo>
                    <a:lnTo>
                      <a:pt x="14098" y="14783"/>
                    </a:lnTo>
                    <a:lnTo>
                      <a:pt x="14098" y="14681"/>
                    </a:lnTo>
                    <a:lnTo>
                      <a:pt x="14098" y="14513"/>
                    </a:lnTo>
                    <a:lnTo>
                      <a:pt x="13969" y="14378"/>
                    </a:lnTo>
                    <a:lnTo>
                      <a:pt x="13969" y="14209"/>
                    </a:lnTo>
                    <a:lnTo>
                      <a:pt x="13969" y="14074"/>
                    </a:lnTo>
                    <a:lnTo>
                      <a:pt x="13969" y="13939"/>
                    </a:lnTo>
                    <a:lnTo>
                      <a:pt x="13840" y="13770"/>
                    </a:lnTo>
                    <a:lnTo>
                      <a:pt x="13840" y="13601"/>
                    </a:lnTo>
                    <a:lnTo>
                      <a:pt x="13840" y="13466"/>
                    </a:lnTo>
                    <a:lnTo>
                      <a:pt x="13710" y="13298"/>
                    </a:lnTo>
                    <a:lnTo>
                      <a:pt x="13710" y="13129"/>
                    </a:lnTo>
                    <a:lnTo>
                      <a:pt x="13710" y="12994"/>
                    </a:lnTo>
                    <a:lnTo>
                      <a:pt x="13710" y="12791"/>
                    </a:lnTo>
                    <a:lnTo>
                      <a:pt x="13451" y="12690"/>
                    </a:lnTo>
                    <a:lnTo>
                      <a:pt x="13451" y="12488"/>
                    </a:lnTo>
                    <a:lnTo>
                      <a:pt x="13451" y="12319"/>
                    </a:lnTo>
                    <a:lnTo>
                      <a:pt x="13451" y="12150"/>
                    </a:lnTo>
                    <a:lnTo>
                      <a:pt x="13322" y="11981"/>
                    </a:lnTo>
                    <a:lnTo>
                      <a:pt x="13322" y="11846"/>
                    </a:lnTo>
                    <a:lnTo>
                      <a:pt x="13322" y="11678"/>
                    </a:lnTo>
                    <a:lnTo>
                      <a:pt x="13322" y="11509"/>
                    </a:lnTo>
                    <a:lnTo>
                      <a:pt x="13193" y="11306"/>
                    </a:lnTo>
                    <a:lnTo>
                      <a:pt x="13193" y="11138"/>
                    </a:lnTo>
                    <a:lnTo>
                      <a:pt x="13193" y="10969"/>
                    </a:lnTo>
                    <a:lnTo>
                      <a:pt x="13193" y="10834"/>
                    </a:lnTo>
                    <a:lnTo>
                      <a:pt x="13063" y="10631"/>
                    </a:lnTo>
                    <a:lnTo>
                      <a:pt x="13063" y="10463"/>
                    </a:lnTo>
                    <a:lnTo>
                      <a:pt x="13063" y="10260"/>
                    </a:lnTo>
                    <a:lnTo>
                      <a:pt x="13063" y="10091"/>
                    </a:lnTo>
                    <a:lnTo>
                      <a:pt x="12934" y="9923"/>
                    </a:lnTo>
                    <a:lnTo>
                      <a:pt x="12934" y="9720"/>
                    </a:lnTo>
                    <a:lnTo>
                      <a:pt x="12934" y="9551"/>
                    </a:lnTo>
                    <a:lnTo>
                      <a:pt x="12934" y="9349"/>
                    </a:lnTo>
                    <a:lnTo>
                      <a:pt x="12675" y="9214"/>
                    </a:lnTo>
                    <a:lnTo>
                      <a:pt x="12675" y="9045"/>
                    </a:lnTo>
                    <a:lnTo>
                      <a:pt x="12675" y="8843"/>
                    </a:lnTo>
                    <a:lnTo>
                      <a:pt x="12675" y="8674"/>
                    </a:lnTo>
                    <a:lnTo>
                      <a:pt x="12546" y="8471"/>
                    </a:lnTo>
                    <a:lnTo>
                      <a:pt x="12546" y="8303"/>
                    </a:lnTo>
                    <a:lnTo>
                      <a:pt x="12546" y="8100"/>
                    </a:lnTo>
                    <a:lnTo>
                      <a:pt x="12546" y="7931"/>
                    </a:lnTo>
                    <a:lnTo>
                      <a:pt x="12417" y="7763"/>
                    </a:lnTo>
                    <a:lnTo>
                      <a:pt x="12417" y="7560"/>
                    </a:lnTo>
                    <a:lnTo>
                      <a:pt x="12417" y="7425"/>
                    </a:lnTo>
                    <a:lnTo>
                      <a:pt x="12417" y="7223"/>
                    </a:lnTo>
                    <a:lnTo>
                      <a:pt x="12287" y="7054"/>
                    </a:lnTo>
                    <a:lnTo>
                      <a:pt x="12287" y="6885"/>
                    </a:lnTo>
                    <a:lnTo>
                      <a:pt x="12287" y="6683"/>
                    </a:lnTo>
                    <a:lnTo>
                      <a:pt x="12158" y="6514"/>
                    </a:lnTo>
                    <a:lnTo>
                      <a:pt x="12158" y="6345"/>
                    </a:lnTo>
                    <a:lnTo>
                      <a:pt x="12158" y="6143"/>
                    </a:lnTo>
                    <a:lnTo>
                      <a:pt x="12158" y="6008"/>
                    </a:lnTo>
                    <a:lnTo>
                      <a:pt x="11899" y="5839"/>
                    </a:lnTo>
                    <a:lnTo>
                      <a:pt x="11899" y="5670"/>
                    </a:lnTo>
                    <a:lnTo>
                      <a:pt x="11899" y="5501"/>
                    </a:lnTo>
                    <a:lnTo>
                      <a:pt x="11899" y="5299"/>
                    </a:lnTo>
                    <a:lnTo>
                      <a:pt x="11770" y="5130"/>
                    </a:lnTo>
                    <a:lnTo>
                      <a:pt x="11770" y="4995"/>
                    </a:lnTo>
                    <a:lnTo>
                      <a:pt x="11770" y="4826"/>
                    </a:lnTo>
                    <a:lnTo>
                      <a:pt x="11770" y="4658"/>
                    </a:lnTo>
                    <a:lnTo>
                      <a:pt x="11641" y="4489"/>
                    </a:lnTo>
                    <a:lnTo>
                      <a:pt x="11641" y="4388"/>
                    </a:lnTo>
                    <a:lnTo>
                      <a:pt x="11641" y="4219"/>
                    </a:lnTo>
                    <a:lnTo>
                      <a:pt x="11641" y="4050"/>
                    </a:lnTo>
                    <a:lnTo>
                      <a:pt x="11511" y="3881"/>
                    </a:lnTo>
                    <a:lnTo>
                      <a:pt x="11511" y="3780"/>
                    </a:lnTo>
                    <a:lnTo>
                      <a:pt x="11511" y="3611"/>
                    </a:lnTo>
                    <a:lnTo>
                      <a:pt x="11511" y="3443"/>
                    </a:lnTo>
                    <a:lnTo>
                      <a:pt x="11382" y="3308"/>
                    </a:lnTo>
                    <a:lnTo>
                      <a:pt x="11382" y="3173"/>
                    </a:lnTo>
                    <a:lnTo>
                      <a:pt x="11382" y="3038"/>
                    </a:lnTo>
                    <a:lnTo>
                      <a:pt x="11382" y="2903"/>
                    </a:lnTo>
                    <a:lnTo>
                      <a:pt x="11123" y="2801"/>
                    </a:lnTo>
                    <a:lnTo>
                      <a:pt x="11123" y="2633"/>
                    </a:lnTo>
                    <a:lnTo>
                      <a:pt x="11123" y="2498"/>
                    </a:lnTo>
                    <a:lnTo>
                      <a:pt x="11123" y="2396"/>
                    </a:lnTo>
                    <a:lnTo>
                      <a:pt x="10994" y="2261"/>
                    </a:lnTo>
                    <a:lnTo>
                      <a:pt x="10994" y="2160"/>
                    </a:lnTo>
                    <a:lnTo>
                      <a:pt x="10994" y="2059"/>
                    </a:lnTo>
                    <a:lnTo>
                      <a:pt x="10994" y="1958"/>
                    </a:lnTo>
                    <a:lnTo>
                      <a:pt x="10865" y="1856"/>
                    </a:lnTo>
                    <a:lnTo>
                      <a:pt x="10865" y="1823"/>
                    </a:lnTo>
                    <a:lnTo>
                      <a:pt x="10865" y="1755"/>
                    </a:lnTo>
                    <a:lnTo>
                      <a:pt x="10865" y="1620"/>
                    </a:lnTo>
                    <a:lnTo>
                      <a:pt x="10865" y="1553"/>
                    </a:lnTo>
                    <a:lnTo>
                      <a:pt x="10735" y="1451"/>
                    </a:lnTo>
                    <a:lnTo>
                      <a:pt x="10735" y="1384"/>
                    </a:lnTo>
                    <a:lnTo>
                      <a:pt x="10735" y="1283"/>
                    </a:lnTo>
                    <a:lnTo>
                      <a:pt x="10735" y="1215"/>
                    </a:lnTo>
                    <a:lnTo>
                      <a:pt x="10606" y="1148"/>
                    </a:lnTo>
                    <a:lnTo>
                      <a:pt x="10606" y="1046"/>
                    </a:lnTo>
                    <a:lnTo>
                      <a:pt x="10606" y="979"/>
                    </a:lnTo>
                    <a:lnTo>
                      <a:pt x="10606" y="945"/>
                    </a:lnTo>
                    <a:lnTo>
                      <a:pt x="10347" y="844"/>
                    </a:lnTo>
                    <a:lnTo>
                      <a:pt x="10347" y="810"/>
                    </a:lnTo>
                    <a:lnTo>
                      <a:pt x="10347" y="743"/>
                    </a:lnTo>
                    <a:lnTo>
                      <a:pt x="10347" y="675"/>
                    </a:lnTo>
                    <a:lnTo>
                      <a:pt x="10218" y="641"/>
                    </a:lnTo>
                    <a:lnTo>
                      <a:pt x="10218" y="608"/>
                    </a:lnTo>
                    <a:lnTo>
                      <a:pt x="10218" y="574"/>
                    </a:lnTo>
                    <a:lnTo>
                      <a:pt x="10218" y="540"/>
                    </a:lnTo>
                    <a:lnTo>
                      <a:pt x="10089" y="540"/>
                    </a:lnTo>
                    <a:lnTo>
                      <a:pt x="10218" y="574"/>
                    </a:lnTo>
                    <a:lnTo>
                      <a:pt x="10218" y="540"/>
                    </a:lnTo>
                    <a:lnTo>
                      <a:pt x="10089" y="540"/>
                    </a:lnTo>
                    <a:lnTo>
                      <a:pt x="10218" y="574"/>
                    </a:lnTo>
                    <a:lnTo>
                      <a:pt x="10606" y="608"/>
                    </a:lnTo>
                    <a:lnTo>
                      <a:pt x="11123" y="641"/>
                    </a:lnTo>
                    <a:lnTo>
                      <a:pt x="10994" y="641"/>
                    </a:lnTo>
                    <a:lnTo>
                      <a:pt x="11641" y="608"/>
                    </a:lnTo>
                    <a:lnTo>
                      <a:pt x="11899" y="574"/>
                    </a:lnTo>
                    <a:lnTo>
                      <a:pt x="11899" y="540"/>
                    </a:lnTo>
                    <a:lnTo>
                      <a:pt x="11899" y="574"/>
                    </a:lnTo>
                    <a:lnTo>
                      <a:pt x="11899" y="540"/>
                    </a:lnTo>
                    <a:lnTo>
                      <a:pt x="11899" y="574"/>
                    </a:lnTo>
                    <a:lnTo>
                      <a:pt x="11899" y="608"/>
                    </a:lnTo>
                    <a:lnTo>
                      <a:pt x="11770" y="641"/>
                    </a:lnTo>
                    <a:lnTo>
                      <a:pt x="11770" y="675"/>
                    </a:lnTo>
                    <a:lnTo>
                      <a:pt x="11770" y="743"/>
                    </a:lnTo>
                    <a:lnTo>
                      <a:pt x="11770" y="810"/>
                    </a:lnTo>
                    <a:lnTo>
                      <a:pt x="11641" y="844"/>
                    </a:lnTo>
                    <a:lnTo>
                      <a:pt x="11641" y="945"/>
                    </a:lnTo>
                    <a:lnTo>
                      <a:pt x="11641" y="979"/>
                    </a:lnTo>
                    <a:lnTo>
                      <a:pt x="11641" y="1046"/>
                    </a:lnTo>
                    <a:lnTo>
                      <a:pt x="11511" y="1148"/>
                    </a:lnTo>
                    <a:lnTo>
                      <a:pt x="11511" y="1215"/>
                    </a:lnTo>
                    <a:lnTo>
                      <a:pt x="11511" y="1283"/>
                    </a:lnTo>
                    <a:lnTo>
                      <a:pt x="11511" y="1384"/>
                    </a:lnTo>
                    <a:lnTo>
                      <a:pt x="11382" y="1451"/>
                    </a:lnTo>
                    <a:lnTo>
                      <a:pt x="11382" y="1553"/>
                    </a:lnTo>
                    <a:lnTo>
                      <a:pt x="11382" y="1620"/>
                    </a:lnTo>
                    <a:lnTo>
                      <a:pt x="11382" y="1755"/>
                    </a:lnTo>
                    <a:lnTo>
                      <a:pt x="11123" y="1856"/>
                    </a:lnTo>
                    <a:lnTo>
                      <a:pt x="11123" y="1958"/>
                    </a:lnTo>
                    <a:lnTo>
                      <a:pt x="11123" y="2059"/>
                    </a:lnTo>
                    <a:lnTo>
                      <a:pt x="11123" y="2160"/>
                    </a:lnTo>
                    <a:lnTo>
                      <a:pt x="10994" y="2261"/>
                    </a:lnTo>
                    <a:lnTo>
                      <a:pt x="10994" y="2396"/>
                    </a:lnTo>
                    <a:lnTo>
                      <a:pt x="10994" y="2498"/>
                    </a:lnTo>
                    <a:lnTo>
                      <a:pt x="10994" y="2633"/>
                    </a:lnTo>
                    <a:lnTo>
                      <a:pt x="10865" y="2801"/>
                    </a:lnTo>
                    <a:lnTo>
                      <a:pt x="10865" y="2903"/>
                    </a:lnTo>
                    <a:lnTo>
                      <a:pt x="10865" y="3038"/>
                    </a:lnTo>
                    <a:lnTo>
                      <a:pt x="10865" y="3173"/>
                    </a:lnTo>
                    <a:lnTo>
                      <a:pt x="10735" y="3308"/>
                    </a:lnTo>
                    <a:lnTo>
                      <a:pt x="10735" y="3443"/>
                    </a:lnTo>
                    <a:lnTo>
                      <a:pt x="10735" y="3611"/>
                    </a:lnTo>
                    <a:lnTo>
                      <a:pt x="10735" y="3780"/>
                    </a:lnTo>
                    <a:lnTo>
                      <a:pt x="10606" y="3881"/>
                    </a:lnTo>
                    <a:lnTo>
                      <a:pt x="10606" y="4050"/>
                    </a:lnTo>
                    <a:lnTo>
                      <a:pt x="10606" y="4219"/>
                    </a:lnTo>
                    <a:lnTo>
                      <a:pt x="10606" y="4388"/>
                    </a:lnTo>
                    <a:lnTo>
                      <a:pt x="10347" y="4489"/>
                    </a:lnTo>
                    <a:lnTo>
                      <a:pt x="10347" y="4658"/>
                    </a:lnTo>
                    <a:lnTo>
                      <a:pt x="10347" y="4826"/>
                    </a:lnTo>
                    <a:lnTo>
                      <a:pt x="10347" y="4995"/>
                    </a:lnTo>
                    <a:lnTo>
                      <a:pt x="10218" y="5130"/>
                    </a:lnTo>
                    <a:lnTo>
                      <a:pt x="10218" y="5299"/>
                    </a:lnTo>
                    <a:lnTo>
                      <a:pt x="10218" y="5501"/>
                    </a:lnTo>
                    <a:lnTo>
                      <a:pt x="10218" y="5670"/>
                    </a:lnTo>
                    <a:lnTo>
                      <a:pt x="10089" y="5839"/>
                    </a:lnTo>
                    <a:lnTo>
                      <a:pt x="10089" y="6008"/>
                    </a:lnTo>
                    <a:lnTo>
                      <a:pt x="10089" y="6143"/>
                    </a:lnTo>
                    <a:lnTo>
                      <a:pt x="10089" y="6345"/>
                    </a:lnTo>
                    <a:lnTo>
                      <a:pt x="9959" y="6514"/>
                    </a:lnTo>
                    <a:lnTo>
                      <a:pt x="9959" y="6683"/>
                    </a:lnTo>
                    <a:lnTo>
                      <a:pt x="9959" y="6885"/>
                    </a:lnTo>
                    <a:lnTo>
                      <a:pt x="9830" y="7054"/>
                    </a:lnTo>
                    <a:lnTo>
                      <a:pt x="9830" y="7223"/>
                    </a:lnTo>
                    <a:lnTo>
                      <a:pt x="9830" y="7425"/>
                    </a:lnTo>
                    <a:lnTo>
                      <a:pt x="9830" y="7560"/>
                    </a:lnTo>
                    <a:lnTo>
                      <a:pt x="9571" y="7763"/>
                    </a:lnTo>
                    <a:lnTo>
                      <a:pt x="9571" y="7931"/>
                    </a:lnTo>
                    <a:lnTo>
                      <a:pt x="9571" y="8100"/>
                    </a:lnTo>
                    <a:lnTo>
                      <a:pt x="9571" y="8303"/>
                    </a:lnTo>
                    <a:lnTo>
                      <a:pt x="9442" y="8471"/>
                    </a:lnTo>
                    <a:lnTo>
                      <a:pt x="9442" y="8674"/>
                    </a:lnTo>
                    <a:lnTo>
                      <a:pt x="9442" y="8843"/>
                    </a:lnTo>
                    <a:lnTo>
                      <a:pt x="9442" y="9045"/>
                    </a:lnTo>
                    <a:lnTo>
                      <a:pt x="9313" y="9214"/>
                    </a:lnTo>
                    <a:lnTo>
                      <a:pt x="9313" y="9349"/>
                    </a:lnTo>
                    <a:lnTo>
                      <a:pt x="9313" y="9551"/>
                    </a:lnTo>
                    <a:lnTo>
                      <a:pt x="9313" y="9720"/>
                    </a:lnTo>
                    <a:lnTo>
                      <a:pt x="9183" y="9923"/>
                    </a:lnTo>
                    <a:lnTo>
                      <a:pt x="9183" y="10091"/>
                    </a:lnTo>
                    <a:lnTo>
                      <a:pt x="9183" y="10260"/>
                    </a:lnTo>
                    <a:lnTo>
                      <a:pt x="9183" y="10463"/>
                    </a:lnTo>
                    <a:lnTo>
                      <a:pt x="9054" y="10631"/>
                    </a:lnTo>
                    <a:lnTo>
                      <a:pt x="9054" y="10834"/>
                    </a:lnTo>
                    <a:lnTo>
                      <a:pt x="9054" y="10969"/>
                    </a:lnTo>
                    <a:lnTo>
                      <a:pt x="9054" y="11138"/>
                    </a:lnTo>
                    <a:lnTo>
                      <a:pt x="8795" y="11306"/>
                    </a:lnTo>
                    <a:lnTo>
                      <a:pt x="8795" y="11509"/>
                    </a:lnTo>
                    <a:lnTo>
                      <a:pt x="8795" y="11678"/>
                    </a:lnTo>
                    <a:lnTo>
                      <a:pt x="8795" y="11846"/>
                    </a:lnTo>
                    <a:lnTo>
                      <a:pt x="8666" y="11981"/>
                    </a:lnTo>
                    <a:lnTo>
                      <a:pt x="8666" y="12150"/>
                    </a:lnTo>
                    <a:lnTo>
                      <a:pt x="8666" y="12319"/>
                    </a:lnTo>
                    <a:lnTo>
                      <a:pt x="8666" y="12488"/>
                    </a:lnTo>
                    <a:lnTo>
                      <a:pt x="8537" y="12690"/>
                    </a:lnTo>
                    <a:lnTo>
                      <a:pt x="8537" y="12791"/>
                    </a:lnTo>
                    <a:lnTo>
                      <a:pt x="8537" y="12994"/>
                    </a:lnTo>
                    <a:lnTo>
                      <a:pt x="8537" y="13129"/>
                    </a:lnTo>
                    <a:lnTo>
                      <a:pt x="8407" y="13298"/>
                    </a:lnTo>
                    <a:lnTo>
                      <a:pt x="8407" y="13466"/>
                    </a:lnTo>
                    <a:lnTo>
                      <a:pt x="8407" y="13601"/>
                    </a:lnTo>
                    <a:lnTo>
                      <a:pt x="8278" y="13770"/>
                    </a:lnTo>
                    <a:lnTo>
                      <a:pt x="8278" y="13939"/>
                    </a:lnTo>
                    <a:lnTo>
                      <a:pt x="8278" y="14074"/>
                    </a:lnTo>
                    <a:lnTo>
                      <a:pt x="8278" y="14209"/>
                    </a:lnTo>
                    <a:lnTo>
                      <a:pt x="8019" y="14378"/>
                    </a:lnTo>
                    <a:lnTo>
                      <a:pt x="8019" y="14513"/>
                    </a:lnTo>
                    <a:lnTo>
                      <a:pt x="8019" y="14681"/>
                    </a:lnTo>
                    <a:lnTo>
                      <a:pt x="8019" y="14783"/>
                    </a:lnTo>
                    <a:lnTo>
                      <a:pt x="7890" y="14951"/>
                    </a:lnTo>
                    <a:lnTo>
                      <a:pt x="7890" y="15086"/>
                    </a:lnTo>
                    <a:lnTo>
                      <a:pt x="7890" y="15221"/>
                    </a:lnTo>
                    <a:lnTo>
                      <a:pt x="7890" y="15356"/>
                    </a:lnTo>
                    <a:lnTo>
                      <a:pt x="7760" y="15491"/>
                    </a:lnTo>
                    <a:lnTo>
                      <a:pt x="7760" y="15626"/>
                    </a:lnTo>
                    <a:lnTo>
                      <a:pt x="7760" y="15761"/>
                    </a:lnTo>
                    <a:lnTo>
                      <a:pt x="7760" y="15896"/>
                    </a:lnTo>
                    <a:lnTo>
                      <a:pt x="7631" y="15998"/>
                    </a:lnTo>
                    <a:lnTo>
                      <a:pt x="7631" y="16133"/>
                    </a:lnTo>
                    <a:lnTo>
                      <a:pt x="7631" y="16234"/>
                    </a:lnTo>
                    <a:lnTo>
                      <a:pt x="7631" y="16369"/>
                    </a:lnTo>
                    <a:lnTo>
                      <a:pt x="7502" y="16504"/>
                    </a:lnTo>
                    <a:lnTo>
                      <a:pt x="7502" y="16605"/>
                    </a:lnTo>
                    <a:lnTo>
                      <a:pt x="7502" y="16740"/>
                    </a:lnTo>
                    <a:lnTo>
                      <a:pt x="7502" y="16808"/>
                    </a:lnTo>
                    <a:lnTo>
                      <a:pt x="7243" y="16943"/>
                    </a:lnTo>
                    <a:lnTo>
                      <a:pt x="7243" y="17044"/>
                    </a:lnTo>
                    <a:lnTo>
                      <a:pt x="7243" y="17179"/>
                    </a:lnTo>
                    <a:lnTo>
                      <a:pt x="7243" y="17246"/>
                    </a:lnTo>
                    <a:lnTo>
                      <a:pt x="7114" y="17381"/>
                    </a:lnTo>
                    <a:lnTo>
                      <a:pt x="7114" y="17449"/>
                    </a:lnTo>
                    <a:lnTo>
                      <a:pt x="7114" y="17584"/>
                    </a:lnTo>
                    <a:lnTo>
                      <a:pt x="7114" y="17651"/>
                    </a:lnTo>
                    <a:lnTo>
                      <a:pt x="6984" y="17786"/>
                    </a:lnTo>
                    <a:lnTo>
                      <a:pt x="6984" y="17854"/>
                    </a:lnTo>
                    <a:lnTo>
                      <a:pt x="6984" y="17955"/>
                    </a:lnTo>
                    <a:lnTo>
                      <a:pt x="6855" y="18056"/>
                    </a:lnTo>
                    <a:lnTo>
                      <a:pt x="6855" y="18158"/>
                    </a:lnTo>
                    <a:lnTo>
                      <a:pt x="6855" y="18225"/>
                    </a:lnTo>
                    <a:lnTo>
                      <a:pt x="6855" y="18326"/>
                    </a:lnTo>
                    <a:lnTo>
                      <a:pt x="6726" y="18394"/>
                    </a:lnTo>
                    <a:lnTo>
                      <a:pt x="6726" y="18461"/>
                    </a:lnTo>
                    <a:lnTo>
                      <a:pt x="6726" y="18563"/>
                    </a:lnTo>
                    <a:lnTo>
                      <a:pt x="6726" y="18630"/>
                    </a:lnTo>
                    <a:lnTo>
                      <a:pt x="6467" y="18731"/>
                    </a:lnTo>
                    <a:lnTo>
                      <a:pt x="6467" y="18799"/>
                    </a:lnTo>
                    <a:lnTo>
                      <a:pt x="6467" y="18866"/>
                    </a:lnTo>
                    <a:lnTo>
                      <a:pt x="6467" y="18968"/>
                    </a:lnTo>
                    <a:lnTo>
                      <a:pt x="6338" y="19001"/>
                    </a:lnTo>
                    <a:lnTo>
                      <a:pt x="6338" y="19069"/>
                    </a:lnTo>
                    <a:lnTo>
                      <a:pt x="6338" y="19170"/>
                    </a:lnTo>
                    <a:lnTo>
                      <a:pt x="6338" y="19204"/>
                    </a:lnTo>
                    <a:lnTo>
                      <a:pt x="6208" y="19271"/>
                    </a:lnTo>
                    <a:lnTo>
                      <a:pt x="6208" y="19339"/>
                    </a:lnTo>
                    <a:lnTo>
                      <a:pt x="6208" y="19406"/>
                    </a:lnTo>
                    <a:lnTo>
                      <a:pt x="6208" y="19474"/>
                    </a:lnTo>
                    <a:lnTo>
                      <a:pt x="6079" y="19541"/>
                    </a:lnTo>
                    <a:lnTo>
                      <a:pt x="6079" y="19575"/>
                    </a:lnTo>
                    <a:lnTo>
                      <a:pt x="6079" y="19643"/>
                    </a:lnTo>
                    <a:lnTo>
                      <a:pt x="6079" y="19676"/>
                    </a:lnTo>
                    <a:lnTo>
                      <a:pt x="5950" y="19744"/>
                    </a:lnTo>
                    <a:lnTo>
                      <a:pt x="5950" y="19811"/>
                    </a:lnTo>
                    <a:lnTo>
                      <a:pt x="5950" y="19845"/>
                    </a:lnTo>
                    <a:lnTo>
                      <a:pt x="5691" y="19879"/>
                    </a:lnTo>
                    <a:lnTo>
                      <a:pt x="5691" y="19980"/>
                    </a:lnTo>
                    <a:lnTo>
                      <a:pt x="5691" y="20014"/>
                    </a:lnTo>
                    <a:lnTo>
                      <a:pt x="5691" y="20048"/>
                    </a:lnTo>
                    <a:lnTo>
                      <a:pt x="5562" y="20081"/>
                    </a:lnTo>
                    <a:lnTo>
                      <a:pt x="5562" y="20149"/>
                    </a:lnTo>
                    <a:lnTo>
                      <a:pt x="5562" y="20183"/>
                    </a:lnTo>
                    <a:lnTo>
                      <a:pt x="5562" y="20216"/>
                    </a:lnTo>
                    <a:lnTo>
                      <a:pt x="5432" y="20250"/>
                    </a:lnTo>
                    <a:lnTo>
                      <a:pt x="5432" y="20284"/>
                    </a:lnTo>
                    <a:lnTo>
                      <a:pt x="5432" y="20351"/>
                    </a:lnTo>
                    <a:lnTo>
                      <a:pt x="5432" y="20385"/>
                    </a:lnTo>
                    <a:lnTo>
                      <a:pt x="5303" y="20419"/>
                    </a:lnTo>
                    <a:lnTo>
                      <a:pt x="5303" y="20453"/>
                    </a:lnTo>
                    <a:lnTo>
                      <a:pt x="5303" y="20486"/>
                    </a:lnTo>
                    <a:lnTo>
                      <a:pt x="5174" y="20554"/>
                    </a:lnTo>
                    <a:lnTo>
                      <a:pt x="5174" y="20588"/>
                    </a:lnTo>
                    <a:lnTo>
                      <a:pt x="5174" y="20621"/>
                    </a:lnTo>
                    <a:lnTo>
                      <a:pt x="4915" y="20655"/>
                    </a:lnTo>
                    <a:lnTo>
                      <a:pt x="4915" y="20689"/>
                    </a:lnTo>
                    <a:lnTo>
                      <a:pt x="4915" y="20756"/>
                    </a:lnTo>
                    <a:lnTo>
                      <a:pt x="4786" y="20756"/>
                    </a:lnTo>
                    <a:lnTo>
                      <a:pt x="4786" y="20790"/>
                    </a:lnTo>
                    <a:lnTo>
                      <a:pt x="4786" y="20824"/>
                    </a:lnTo>
                    <a:lnTo>
                      <a:pt x="4656" y="20858"/>
                    </a:lnTo>
                    <a:lnTo>
                      <a:pt x="4656" y="20891"/>
                    </a:lnTo>
                    <a:lnTo>
                      <a:pt x="4527" y="20891"/>
                    </a:lnTo>
                    <a:lnTo>
                      <a:pt x="4527" y="20959"/>
                    </a:lnTo>
                    <a:lnTo>
                      <a:pt x="4527" y="20993"/>
                    </a:lnTo>
                    <a:lnTo>
                      <a:pt x="4398" y="20993"/>
                    </a:lnTo>
                    <a:lnTo>
                      <a:pt x="4398" y="21060"/>
                    </a:lnTo>
                    <a:lnTo>
                      <a:pt x="4139" y="21060"/>
                    </a:lnTo>
                    <a:lnTo>
                      <a:pt x="4398" y="21026"/>
                    </a:lnTo>
                    <a:lnTo>
                      <a:pt x="4398" y="21060"/>
                    </a:lnTo>
                    <a:lnTo>
                      <a:pt x="4139" y="21060"/>
                    </a:lnTo>
                    <a:lnTo>
                      <a:pt x="4139" y="21094"/>
                    </a:lnTo>
                    <a:lnTo>
                      <a:pt x="4010" y="21161"/>
                    </a:lnTo>
                    <a:lnTo>
                      <a:pt x="3880" y="21195"/>
                    </a:lnTo>
                    <a:lnTo>
                      <a:pt x="4139" y="21094"/>
                    </a:lnTo>
                    <a:lnTo>
                      <a:pt x="4010" y="21161"/>
                    </a:lnTo>
                    <a:lnTo>
                      <a:pt x="3880" y="21195"/>
                    </a:lnTo>
                    <a:lnTo>
                      <a:pt x="3880" y="21229"/>
                    </a:lnTo>
                    <a:lnTo>
                      <a:pt x="3751" y="21229"/>
                    </a:lnTo>
                    <a:lnTo>
                      <a:pt x="3751" y="21263"/>
                    </a:lnTo>
                    <a:lnTo>
                      <a:pt x="3622" y="21296"/>
                    </a:lnTo>
                    <a:lnTo>
                      <a:pt x="3234" y="21364"/>
                    </a:lnTo>
                    <a:lnTo>
                      <a:pt x="3622" y="21263"/>
                    </a:lnTo>
                    <a:lnTo>
                      <a:pt x="3363" y="21364"/>
                    </a:lnTo>
                    <a:lnTo>
                      <a:pt x="3234" y="21364"/>
                    </a:lnTo>
                    <a:lnTo>
                      <a:pt x="3234" y="21398"/>
                    </a:lnTo>
                    <a:lnTo>
                      <a:pt x="3622" y="21296"/>
                    </a:lnTo>
                    <a:lnTo>
                      <a:pt x="3363" y="21364"/>
                    </a:lnTo>
                    <a:lnTo>
                      <a:pt x="3104" y="21398"/>
                    </a:lnTo>
                    <a:lnTo>
                      <a:pt x="3363" y="21296"/>
                    </a:lnTo>
                    <a:lnTo>
                      <a:pt x="3234" y="21398"/>
                    </a:lnTo>
                    <a:lnTo>
                      <a:pt x="3104" y="21398"/>
                    </a:lnTo>
                    <a:lnTo>
                      <a:pt x="2975" y="21431"/>
                    </a:lnTo>
                    <a:lnTo>
                      <a:pt x="3234" y="21364"/>
                    </a:lnTo>
                    <a:lnTo>
                      <a:pt x="3104" y="21398"/>
                    </a:lnTo>
                    <a:lnTo>
                      <a:pt x="2975" y="21431"/>
                    </a:lnTo>
                    <a:lnTo>
                      <a:pt x="2846" y="21431"/>
                    </a:lnTo>
                    <a:lnTo>
                      <a:pt x="2846" y="21465"/>
                    </a:lnTo>
                    <a:lnTo>
                      <a:pt x="2587" y="21465"/>
                    </a:lnTo>
                    <a:lnTo>
                      <a:pt x="2328" y="21499"/>
                    </a:lnTo>
                    <a:lnTo>
                      <a:pt x="1811" y="21499"/>
                    </a:lnTo>
                    <a:lnTo>
                      <a:pt x="2457" y="21465"/>
                    </a:lnTo>
                    <a:lnTo>
                      <a:pt x="2457" y="21499"/>
                    </a:lnTo>
                    <a:lnTo>
                      <a:pt x="2199" y="21566"/>
                    </a:lnTo>
                    <a:lnTo>
                      <a:pt x="1811" y="21566"/>
                    </a:lnTo>
                    <a:lnTo>
                      <a:pt x="1681" y="21566"/>
                    </a:lnTo>
                    <a:lnTo>
                      <a:pt x="2457" y="21499"/>
                    </a:lnTo>
                    <a:lnTo>
                      <a:pt x="2328" y="21499"/>
                    </a:lnTo>
                    <a:lnTo>
                      <a:pt x="2069" y="21566"/>
                    </a:lnTo>
                    <a:lnTo>
                      <a:pt x="1681" y="21566"/>
                    </a:lnTo>
                    <a:lnTo>
                      <a:pt x="2328" y="21499"/>
                    </a:lnTo>
                    <a:lnTo>
                      <a:pt x="1811" y="21566"/>
                    </a:lnTo>
                    <a:lnTo>
                      <a:pt x="1552" y="21566"/>
                    </a:lnTo>
                    <a:lnTo>
                      <a:pt x="2199" y="21499"/>
                    </a:lnTo>
                    <a:lnTo>
                      <a:pt x="1811" y="21600"/>
                    </a:lnTo>
                    <a:lnTo>
                      <a:pt x="1552" y="21600"/>
                    </a:lnTo>
                    <a:lnTo>
                      <a:pt x="1423" y="21600"/>
                    </a:lnTo>
                    <a:lnTo>
                      <a:pt x="2069" y="21499"/>
                    </a:lnTo>
                    <a:lnTo>
                      <a:pt x="1681" y="21600"/>
                    </a:lnTo>
                    <a:lnTo>
                      <a:pt x="1423" y="21600"/>
                    </a:lnTo>
                    <a:lnTo>
                      <a:pt x="2069" y="21566"/>
                    </a:lnTo>
                    <a:lnTo>
                      <a:pt x="1681" y="21600"/>
                    </a:lnTo>
                    <a:lnTo>
                      <a:pt x="1293" y="21600"/>
                    </a:lnTo>
                    <a:lnTo>
                      <a:pt x="1811" y="21566"/>
                    </a:lnTo>
                    <a:lnTo>
                      <a:pt x="1552" y="21600"/>
                    </a:lnTo>
                    <a:lnTo>
                      <a:pt x="1293" y="21600"/>
                    </a:lnTo>
                    <a:lnTo>
                      <a:pt x="2457" y="21263"/>
                    </a:lnTo>
                    <a:lnTo>
                      <a:pt x="2457" y="21296"/>
                    </a:lnTo>
                    <a:lnTo>
                      <a:pt x="0" y="21296"/>
                    </a:lnTo>
                    <a:close/>
                    <a:moveTo>
                      <a:pt x="0" y="21296"/>
                    </a:moveTo>
                  </a:path>
                </a:pathLst>
              </a:cu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220" name="Freeform 5"/>
              <p:cNvSpPr>
                <a:spLocks/>
              </p:cNvSpPr>
              <p:nvPr/>
            </p:nvSpPr>
            <p:spPr bwMode="auto">
              <a:xfrm>
                <a:off x="2974975" y="2484438"/>
                <a:ext cx="265113" cy="1016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2147483647 w 21600"/>
                  <a:gd name="T111" fmla="*/ 2147483647 h 21600"/>
                  <a:gd name="T112" fmla="*/ 2147483647 w 21600"/>
                  <a:gd name="T113" fmla="*/ 2147483647 h 21600"/>
                  <a:gd name="T114" fmla="*/ 2147483647 w 21600"/>
                  <a:gd name="T115" fmla="*/ 2147483647 h 21600"/>
                  <a:gd name="T116" fmla="*/ 2147483647 w 21600"/>
                  <a:gd name="T117" fmla="*/ 2147483647 h 21600"/>
                  <a:gd name="T118" fmla="*/ 2147483647 w 21600"/>
                  <a:gd name="T119" fmla="*/ 2147483647 h 21600"/>
                  <a:gd name="T120" fmla="*/ 2147483647 w 21600"/>
                  <a:gd name="T121" fmla="*/ 2147483647 h 21600"/>
                  <a:gd name="T122" fmla="*/ 2147483647 w 21600"/>
                  <a:gd name="T123" fmla="*/ 2147483647 h 21600"/>
                  <a:gd name="T124" fmla="*/ 2147483647 w 21600"/>
                  <a:gd name="T125" fmla="*/ 2147483647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0" y="21296"/>
                    </a:moveTo>
                    <a:lnTo>
                      <a:pt x="0" y="21263"/>
                    </a:lnTo>
                    <a:lnTo>
                      <a:pt x="0" y="20959"/>
                    </a:lnTo>
                    <a:lnTo>
                      <a:pt x="1293" y="20959"/>
                    </a:lnTo>
                    <a:lnTo>
                      <a:pt x="647" y="20993"/>
                    </a:lnTo>
                    <a:lnTo>
                      <a:pt x="905" y="20959"/>
                    </a:lnTo>
                    <a:lnTo>
                      <a:pt x="1293" y="20959"/>
                    </a:lnTo>
                    <a:lnTo>
                      <a:pt x="647" y="20993"/>
                    </a:lnTo>
                    <a:lnTo>
                      <a:pt x="776" y="20993"/>
                    </a:lnTo>
                    <a:lnTo>
                      <a:pt x="905" y="20959"/>
                    </a:lnTo>
                    <a:lnTo>
                      <a:pt x="1423" y="20959"/>
                    </a:lnTo>
                    <a:lnTo>
                      <a:pt x="776" y="20993"/>
                    </a:lnTo>
                    <a:lnTo>
                      <a:pt x="1035" y="20959"/>
                    </a:lnTo>
                    <a:lnTo>
                      <a:pt x="1552" y="20959"/>
                    </a:lnTo>
                    <a:lnTo>
                      <a:pt x="905" y="20959"/>
                    </a:lnTo>
                    <a:lnTo>
                      <a:pt x="1293" y="20891"/>
                    </a:lnTo>
                    <a:lnTo>
                      <a:pt x="1552" y="20891"/>
                    </a:lnTo>
                    <a:lnTo>
                      <a:pt x="905" y="20959"/>
                    </a:lnTo>
                    <a:lnTo>
                      <a:pt x="1035" y="20959"/>
                    </a:lnTo>
                    <a:lnTo>
                      <a:pt x="1293" y="20891"/>
                    </a:lnTo>
                    <a:lnTo>
                      <a:pt x="1681" y="20891"/>
                    </a:lnTo>
                    <a:lnTo>
                      <a:pt x="1035" y="20959"/>
                    </a:lnTo>
                    <a:lnTo>
                      <a:pt x="1423" y="20891"/>
                    </a:lnTo>
                    <a:lnTo>
                      <a:pt x="1811" y="20891"/>
                    </a:lnTo>
                    <a:lnTo>
                      <a:pt x="1293" y="20959"/>
                    </a:lnTo>
                    <a:lnTo>
                      <a:pt x="1552" y="20858"/>
                    </a:lnTo>
                    <a:lnTo>
                      <a:pt x="1811" y="20858"/>
                    </a:lnTo>
                    <a:lnTo>
                      <a:pt x="1293" y="20959"/>
                    </a:lnTo>
                    <a:lnTo>
                      <a:pt x="1423" y="20891"/>
                    </a:lnTo>
                    <a:lnTo>
                      <a:pt x="1552" y="20891"/>
                    </a:lnTo>
                    <a:lnTo>
                      <a:pt x="1552" y="20858"/>
                    </a:lnTo>
                    <a:lnTo>
                      <a:pt x="1681" y="20858"/>
                    </a:lnTo>
                    <a:lnTo>
                      <a:pt x="1423" y="20959"/>
                    </a:lnTo>
                    <a:lnTo>
                      <a:pt x="1552" y="20858"/>
                    </a:lnTo>
                    <a:lnTo>
                      <a:pt x="1681" y="20858"/>
                    </a:lnTo>
                    <a:lnTo>
                      <a:pt x="1811" y="20858"/>
                    </a:lnTo>
                    <a:lnTo>
                      <a:pt x="1811" y="20824"/>
                    </a:lnTo>
                    <a:lnTo>
                      <a:pt x="1552" y="20891"/>
                    </a:lnTo>
                    <a:lnTo>
                      <a:pt x="1681" y="20858"/>
                    </a:lnTo>
                    <a:lnTo>
                      <a:pt x="1811" y="20824"/>
                    </a:lnTo>
                    <a:lnTo>
                      <a:pt x="1552" y="20891"/>
                    </a:lnTo>
                    <a:lnTo>
                      <a:pt x="1552" y="20858"/>
                    </a:lnTo>
                    <a:lnTo>
                      <a:pt x="1681" y="20824"/>
                    </a:lnTo>
                    <a:lnTo>
                      <a:pt x="2069" y="20824"/>
                    </a:lnTo>
                    <a:lnTo>
                      <a:pt x="1681" y="20858"/>
                    </a:lnTo>
                    <a:lnTo>
                      <a:pt x="1811" y="20824"/>
                    </a:lnTo>
                    <a:lnTo>
                      <a:pt x="2069" y="20790"/>
                    </a:lnTo>
                    <a:lnTo>
                      <a:pt x="1681" y="20858"/>
                    </a:lnTo>
                    <a:lnTo>
                      <a:pt x="1811" y="20824"/>
                    </a:lnTo>
                    <a:lnTo>
                      <a:pt x="2069" y="20790"/>
                    </a:lnTo>
                    <a:lnTo>
                      <a:pt x="2069" y="20756"/>
                    </a:lnTo>
                    <a:lnTo>
                      <a:pt x="1811" y="20824"/>
                    </a:lnTo>
                    <a:lnTo>
                      <a:pt x="2069" y="20790"/>
                    </a:lnTo>
                    <a:lnTo>
                      <a:pt x="2069" y="20756"/>
                    </a:lnTo>
                    <a:lnTo>
                      <a:pt x="2199" y="20756"/>
                    </a:lnTo>
                    <a:lnTo>
                      <a:pt x="2199" y="20689"/>
                    </a:lnTo>
                    <a:lnTo>
                      <a:pt x="2069" y="20790"/>
                    </a:lnTo>
                    <a:lnTo>
                      <a:pt x="2069" y="20756"/>
                    </a:lnTo>
                    <a:lnTo>
                      <a:pt x="2199" y="20756"/>
                    </a:lnTo>
                    <a:lnTo>
                      <a:pt x="2199" y="20689"/>
                    </a:lnTo>
                    <a:lnTo>
                      <a:pt x="2328" y="20655"/>
                    </a:lnTo>
                    <a:lnTo>
                      <a:pt x="2199" y="20689"/>
                    </a:lnTo>
                    <a:lnTo>
                      <a:pt x="2328" y="20655"/>
                    </a:lnTo>
                    <a:lnTo>
                      <a:pt x="2328" y="20621"/>
                    </a:lnTo>
                    <a:lnTo>
                      <a:pt x="2457" y="20588"/>
                    </a:lnTo>
                    <a:lnTo>
                      <a:pt x="2457" y="20554"/>
                    </a:lnTo>
                    <a:lnTo>
                      <a:pt x="2457" y="20486"/>
                    </a:lnTo>
                    <a:lnTo>
                      <a:pt x="2587" y="20486"/>
                    </a:lnTo>
                    <a:lnTo>
                      <a:pt x="2587" y="20453"/>
                    </a:lnTo>
                    <a:lnTo>
                      <a:pt x="2587" y="20419"/>
                    </a:lnTo>
                    <a:lnTo>
                      <a:pt x="2846" y="20385"/>
                    </a:lnTo>
                    <a:lnTo>
                      <a:pt x="2846" y="20351"/>
                    </a:lnTo>
                    <a:lnTo>
                      <a:pt x="2846" y="20284"/>
                    </a:lnTo>
                    <a:lnTo>
                      <a:pt x="2975" y="20250"/>
                    </a:lnTo>
                    <a:lnTo>
                      <a:pt x="2975" y="20216"/>
                    </a:lnTo>
                    <a:lnTo>
                      <a:pt x="2975" y="20183"/>
                    </a:lnTo>
                    <a:lnTo>
                      <a:pt x="3104" y="20149"/>
                    </a:lnTo>
                    <a:lnTo>
                      <a:pt x="3104" y="20081"/>
                    </a:lnTo>
                    <a:lnTo>
                      <a:pt x="3104" y="20048"/>
                    </a:lnTo>
                    <a:lnTo>
                      <a:pt x="3104" y="20014"/>
                    </a:lnTo>
                    <a:lnTo>
                      <a:pt x="3234" y="19980"/>
                    </a:lnTo>
                    <a:lnTo>
                      <a:pt x="3234" y="19946"/>
                    </a:lnTo>
                    <a:lnTo>
                      <a:pt x="3234" y="19879"/>
                    </a:lnTo>
                    <a:lnTo>
                      <a:pt x="3234" y="19845"/>
                    </a:lnTo>
                    <a:lnTo>
                      <a:pt x="3363" y="19811"/>
                    </a:lnTo>
                    <a:lnTo>
                      <a:pt x="3363" y="19778"/>
                    </a:lnTo>
                    <a:lnTo>
                      <a:pt x="3363" y="19744"/>
                    </a:lnTo>
                    <a:lnTo>
                      <a:pt x="3363" y="19676"/>
                    </a:lnTo>
                    <a:lnTo>
                      <a:pt x="3622" y="19643"/>
                    </a:lnTo>
                    <a:lnTo>
                      <a:pt x="3622" y="19575"/>
                    </a:lnTo>
                    <a:lnTo>
                      <a:pt x="3622" y="19541"/>
                    </a:lnTo>
                    <a:lnTo>
                      <a:pt x="3622" y="19440"/>
                    </a:lnTo>
                    <a:lnTo>
                      <a:pt x="3751" y="19406"/>
                    </a:lnTo>
                    <a:lnTo>
                      <a:pt x="3751" y="19373"/>
                    </a:lnTo>
                    <a:lnTo>
                      <a:pt x="3751" y="19271"/>
                    </a:lnTo>
                    <a:lnTo>
                      <a:pt x="3751" y="19238"/>
                    </a:lnTo>
                    <a:lnTo>
                      <a:pt x="3880" y="19170"/>
                    </a:lnTo>
                    <a:lnTo>
                      <a:pt x="3880" y="19136"/>
                    </a:lnTo>
                    <a:lnTo>
                      <a:pt x="3880" y="19035"/>
                    </a:lnTo>
                    <a:lnTo>
                      <a:pt x="3880" y="19001"/>
                    </a:lnTo>
                    <a:lnTo>
                      <a:pt x="4010" y="18934"/>
                    </a:lnTo>
                    <a:lnTo>
                      <a:pt x="4010" y="18833"/>
                    </a:lnTo>
                    <a:lnTo>
                      <a:pt x="4010" y="18765"/>
                    </a:lnTo>
                    <a:lnTo>
                      <a:pt x="4010" y="18731"/>
                    </a:lnTo>
                    <a:lnTo>
                      <a:pt x="4139" y="18630"/>
                    </a:lnTo>
                    <a:lnTo>
                      <a:pt x="4139" y="18563"/>
                    </a:lnTo>
                    <a:lnTo>
                      <a:pt x="4139" y="18461"/>
                    </a:lnTo>
                    <a:lnTo>
                      <a:pt x="4139" y="18394"/>
                    </a:lnTo>
                    <a:lnTo>
                      <a:pt x="4398" y="18326"/>
                    </a:lnTo>
                    <a:lnTo>
                      <a:pt x="4398" y="18225"/>
                    </a:lnTo>
                    <a:lnTo>
                      <a:pt x="4398" y="18158"/>
                    </a:lnTo>
                    <a:lnTo>
                      <a:pt x="4398" y="18056"/>
                    </a:lnTo>
                    <a:lnTo>
                      <a:pt x="4527" y="17989"/>
                    </a:lnTo>
                    <a:lnTo>
                      <a:pt x="4527" y="17854"/>
                    </a:lnTo>
                    <a:lnTo>
                      <a:pt x="4527" y="17786"/>
                    </a:lnTo>
                    <a:lnTo>
                      <a:pt x="4527" y="17719"/>
                    </a:lnTo>
                    <a:lnTo>
                      <a:pt x="4656" y="17584"/>
                    </a:lnTo>
                    <a:lnTo>
                      <a:pt x="4656" y="17516"/>
                    </a:lnTo>
                    <a:lnTo>
                      <a:pt x="4656" y="17415"/>
                    </a:lnTo>
                    <a:lnTo>
                      <a:pt x="4656" y="17314"/>
                    </a:lnTo>
                    <a:lnTo>
                      <a:pt x="4786" y="17213"/>
                    </a:lnTo>
                    <a:lnTo>
                      <a:pt x="4786" y="17111"/>
                    </a:lnTo>
                    <a:lnTo>
                      <a:pt x="4786" y="16976"/>
                    </a:lnTo>
                    <a:lnTo>
                      <a:pt x="4786" y="16909"/>
                    </a:lnTo>
                    <a:lnTo>
                      <a:pt x="4915" y="16774"/>
                    </a:lnTo>
                    <a:lnTo>
                      <a:pt x="4915" y="16639"/>
                    </a:lnTo>
                    <a:lnTo>
                      <a:pt x="4915" y="16538"/>
                    </a:lnTo>
                    <a:lnTo>
                      <a:pt x="4915" y="16436"/>
                    </a:lnTo>
                    <a:lnTo>
                      <a:pt x="5174" y="16335"/>
                    </a:lnTo>
                    <a:lnTo>
                      <a:pt x="5174" y="16200"/>
                    </a:lnTo>
                    <a:lnTo>
                      <a:pt x="5174" y="16099"/>
                    </a:lnTo>
                    <a:lnTo>
                      <a:pt x="5174" y="15964"/>
                    </a:lnTo>
                    <a:lnTo>
                      <a:pt x="5303" y="15829"/>
                    </a:lnTo>
                    <a:lnTo>
                      <a:pt x="5303" y="15694"/>
                    </a:lnTo>
                    <a:lnTo>
                      <a:pt x="5303" y="15559"/>
                    </a:lnTo>
                    <a:lnTo>
                      <a:pt x="5303" y="15424"/>
                    </a:lnTo>
                    <a:lnTo>
                      <a:pt x="5432" y="15323"/>
                    </a:lnTo>
                    <a:lnTo>
                      <a:pt x="5432" y="15154"/>
                    </a:lnTo>
                    <a:lnTo>
                      <a:pt x="5432" y="15019"/>
                    </a:lnTo>
                    <a:lnTo>
                      <a:pt x="5432" y="14918"/>
                    </a:lnTo>
                    <a:lnTo>
                      <a:pt x="5562" y="14749"/>
                    </a:lnTo>
                    <a:lnTo>
                      <a:pt x="5562" y="14614"/>
                    </a:lnTo>
                    <a:lnTo>
                      <a:pt x="5562" y="14479"/>
                    </a:lnTo>
                    <a:lnTo>
                      <a:pt x="5691" y="14344"/>
                    </a:lnTo>
                    <a:lnTo>
                      <a:pt x="5691" y="14175"/>
                    </a:lnTo>
                    <a:lnTo>
                      <a:pt x="5691" y="14006"/>
                    </a:lnTo>
                    <a:lnTo>
                      <a:pt x="5691" y="13871"/>
                    </a:lnTo>
                    <a:lnTo>
                      <a:pt x="5950" y="13736"/>
                    </a:lnTo>
                    <a:lnTo>
                      <a:pt x="5950" y="13568"/>
                    </a:lnTo>
                    <a:lnTo>
                      <a:pt x="5950" y="13399"/>
                    </a:lnTo>
                    <a:lnTo>
                      <a:pt x="5950" y="13264"/>
                    </a:lnTo>
                    <a:lnTo>
                      <a:pt x="6079" y="13095"/>
                    </a:lnTo>
                    <a:lnTo>
                      <a:pt x="6079" y="12960"/>
                    </a:lnTo>
                    <a:lnTo>
                      <a:pt x="6079" y="12758"/>
                    </a:lnTo>
                    <a:lnTo>
                      <a:pt x="6079" y="12656"/>
                    </a:lnTo>
                    <a:lnTo>
                      <a:pt x="6208" y="12454"/>
                    </a:lnTo>
                    <a:lnTo>
                      <a:pt x="6208" y="12285"/>
                    </a:lnTo>
                    <a:lnTo>
                      <a:pt x="6208" y="12116"/>
                    </a:lnTo>
                    <a:lnTo>
                      <a:pt x="6208" y="11948"/>
                    </a:lnTo>
                    <a:lnTo>
                      <a:pt x="6338" y="11779"/>
                    </a:lnTo>
                    <a:lnTo>
                      <a:pt x="6338" y="11644"/>
                    </a:lnTo>
                    <a:lnTo>
                      <a:pt x="6338" y="11475"/>
                    </a:lnTo>
                    <a:lnTo>
                      <a:pt x="6338" y="11273"/>
                    </a:lnTo>
                    <a:lnTo>
                      <a:pt x="6467" y="11104"/>
                    </a:lnTo>
                    <a:lnTo>
                      <a:pt x="6467" y="10935"/>
                    </a:lnTo>
                    <a:lnTo>
                      <a:pt x="6467" y="10766"/>
                    </a:lnTo>
                    <a:lnTo>
                      <a:pt x="6467" y="10564"/>
                    </a:lnTo>
                    <a:lnTo>
                      <a:pt x="6726" y="10429"/>
                    </a:lnTo>
                    <a:lnTo>
                      <a:pt x="6726" y="10226"/>
                    </a:lnTo>
                    <a:lnTo>
                      <a:pt x="6726" y="10058"/>
                    </a:lnTo>
                    <a:lnTo>
                      <a:pt x="6726" y="9889"/>
                    </a:lnTo>
                    <a:lnTo>
                      <a:pt x="6855" y="9686"/>
                    </a:lnTo>
                    <a:lnTo>
                      <a:pt x="6855" y="9518"/>
                    </a:lnTo>
                    <a:lnTo>
                      <a:pt x="6855" y="9349"/>
                    </a:lnTo>
                    <a:lnTo>
                      <a:pt x="6855" y="9146"/>
                    </a:lnTo>
                    <a:lnTo>
                      <a:pt x="6984" y="9011"/>
                    </a:lnTo>
                    <a:lnTo>
                      <a:pt x="6984" y="8809"/>
                    </a:lnTo>
                    <a:lnTo>
                      <a:pt x="6984" y="8640"/>
                    </a:lnTo>
                    <a:lnTo>
                      <a:pt x="6984" y="8438"/>
                    </a:lnTo>
                    <a:lnTo>
                      <a:pt x="7114" y="8269"/>
                    </a:lnTo>
                    <a:lnTo>
                      <a:pt x="7114" y="8066"/>
                    </a:lnTo>
                    <a:lnTo>
                      <a:pt x="7114" y="7898"/>
                    </a:lnTo>
                    <a:lnTo>
                      <a:pt x="7114" y="7729"/>
                    </a:lnTo>
                    <a:lnTo>
                      <a:pt x="7243" y="7526"/>
                    </a:lnTo>
                    <a:lnTo>
                      <a:pt x="7243" y="7358"/>
                    </a:lnTo>
                    <a:lnTo>
                      <a:pt x="7243" y="7155"/>
                    </a:lnTo>
                    <a:lnTo>
                      <a:pt x="7502" y="7020"/>
                    </a:lnTo>
                    <a:lnTo>
                      <a:pt x="7502" y="6851"/>
                    </a:lnTo>
                    <a:lnTo>
                      <a:pt x="7502" y="6649"/>
                    </a:lnTo>
                    <a:lnTo>
                      <a:pt x="7502" y="6480"/>
                    </a:lnTo>
                    <a:lnTo>
                      <a:pt x="7631" y="6311"/>
                    </a:lnTo>
                    <a:lnTo>
                      <a:pt x="7631" y="6109"/>
                    </a:lnTo>
                    <a:lnTo>
                      <a:pt x="7631" y="5940"/>
                    </a:lnTo>
                    <a:lnTo>
                      <a:pt x="7631" y="5805"/>
                    </a:lnTo>
                    <a:lnTo>
                      <a:pt x="7760" y="5636"/>
                    </a:lnTo>
                    <a:lnTo>
                      <a:pt x="7760" y="5468"/>
                    </a:lnTo>
                    <a:lnTo>
                      <a:pt x="7760" y="5265"/>
                    </a:lnTo>
                    <a:lnTo>
                      <a:pt x="7760" y="5096"/>
                    </a:lnTo>
                    <a:lnTo>
                      <a:pt x="7890" y="4928"/>
                    </a:lnTo>
                    <a:lnTo>
                      <a:pt x="7890" y="4793"/>
                    </a:lnTo>
                    <a:lnTo>
                      <a:pt x="7890" y="4624"/>
                    </a:lnTo>
                    <a:lnTo>
                      <a:pt x="7890" y="4455"/>
                    </a:lnTo>
                    <a:lnTo>
                      <a:pt x="8019" y="4286"/>
                    </a:lnTo>
                    <a:lnTo>
                      <a:pt x="8019" y="4185"/>
                    </a:lnTo>
                    <a:lnTo>
                      <a:pt x="8019" y="4016"/>
                    </a:lnTo>
                    <a:lnTo>
                      <a:pt x="8019" y="3848"/>
                    </a:lnTo>
                    <a:lnTo>
                      <a:pt x="8278" y="3713"/>
                    </a:lnTo>
                    <a:lnTo>
                      <a:pt x="8278" y="3578"/>
                    </a:lnTo>
                    <a:lnTo>
                      <a:pt x="8278" y="3409"/>
                    </a:lnTo>
                    <a:lnTo>
                      <a:pt x="8278" y="3274"/>
                    </a:lnTo>
                    <a:lnTo>
                      <a:pt x="8407" y="3105"/>
                    </a:lnTo>
                    <a:lnTo>
                      <a:pt x="8407" y="3004"/>
                    </a:lnTo>
                    <a:lnTo>
                      <a:pt x="8407" y="2869"/>
                    </a:lnTo>
                    <a:lnTo>
                      <a:pt x="8407" y="2835"/>
                    </a:lnTo>
                    <a:lnTo>
                      <a:pt x="8407" y="2700"/>
                    </a:lnTo>
                    <a:lnTo>
                      <a:pt x="8537" y="2599"/>
                    </a:lnTo>
                    <a:lnTo>
                      <a:pt x="8537" y="2464"/>
                    </a:lnTo>
                    <a:lnTo>
                      <a:pt x="8537" y="2363"/>
                    </a:lnTo>
                    <a:lnTo>
                      <a:pt x="8537" y="2228"/>
                    </a:lnTo>
                    <a:lnTo>
                      <a:pt x="8666" y="2093"/>
                    </a:lnTo>
                    <a:lnTo>
                      <a:pt x="8666" y="1991"/>
                    </a:lnTo>
                    <a:lnTo>
                      <a:pt x="8666" y="1890"/>
                    </a:lnTo>
                    <a:lnTo>
                      <a:pt x="8666" y="1856"/>
                    </a:lnTo>
                    <a:lnTo>
                      <a:pt x="8795" y="1789"/>
                    </a:lnTo>
                    <a:lnTo>
                      <a:pt x="8795" y="1654"/>
                    </a:lnTo>
                    <a:lnTo>
                      <a:pt x="8795" y="1586"/>
                    </a:lnTo>
                    <a:lnTo>
                      <a:pt x="8795" y="1451"/>
                    </a:lnTo>
                    <a:lnTo>
                      <a:pt x="9054" y="1384"/>
                    </a:lnTo>
                    <a:lnTo>
                      <a:pt x="9054" y="1283"/>
                    </a:lnTo>
                    <a:lnTo>
                      <a:pt x="9054" y="1215"/>
                    </a:lnTo>
                    <a:lnTo>
                      <a:pt x="9054" y="1148"/>
                    </a:lnTo>
                    <a:lnTo>
                      <a:pt x="9183" y="1046"/>
                    </a:lnTo>
                    <a:lnTo>
                      <a:pt x="9183" y="979"/>
                    </a:lnTo>
                    <a:lnTo>
                      <a:pt x="9183" y="878"/>
                    </a:lnTo>
                    <a:lnTo>
                      <a:pt x="9183" y="810"/>
                    </a:lnTo>
                    <a:lnTo>
                      <a:pt x="9313" y="776"/>
                    </a:lnTo>
                    <a:lnTo>
                      <a:pt x="9313" y="743"/>
                    </a:lnTo>
                    <a:lnTo>
                      <a:pt x="9313" y="675"/>
                    </a:lnTo>
                    <a:lnTo>
                      <a:pt x="9313" y="608"/>
                    </a:lnTo>
                    <a:lnTo>
                      <a:pt x="9313" y="574"/>
                    </a:lnTo>
                    <a:lnTo>
                      <a:pt x="9442" y="540"/>
                    </a:lnTo>
                    <a:lnTo>
                      <a:pt x="9442" y="473"/>
                    </a:lnTo>
                    <a:lnTo>
                      <a:pt x="9442" y="439"/>
                    </a:lnTo>
                    <a:lnTo>
                      <a:pt x="9442" y="405"/>
                    </a:lnTo>
                    <a:lnTo>
                      <a:pt x="9571" y="371"/>
                    </a:lnTo>
                    <a:lnTo>
                      <a:pt x="9571" y="338"/>
                    </a:lnTo>
                    <a:lnTo>
                      <a:pt x="9571" y="270"/>
                    </a:lnTo>
                    <a:lnTo>
                      <a:pt x="9830" y="236"/>
                    </a:lnTo>
                    <a:lnTo>
                      <a:pt x="9830" y="203"/>
                    </a:lnTo>
                    <a:lnTo>
                      <a:pt x="9959" y="169"/>
                    </a:lnTo>
                    <a:lnTo>
                      <a:pt x="10089" y="135"/>
                    </a:lnTo>
                    <a:lnTo>
                      <a:pt x="10218" y="68"/>
                    </a:lnTo>
                    <a:lnTo>
                      <a:pt x="10347" y="34"/>
                    </a:lnTo>
                    <a:lnTo>
                      <a:pt x="10735" y="0"/>
                    </a:lnTo>
                    <a:lnTo>
                      <a:pt x="10994" y="0"/>
                    </a:lnTo>
                    <a:lnTo>
                      <a:pt x="11123" y="0"/>
                    </a:lnTo>
                    <a:lnTo>
                      <a:pt x="11511" y="0"/>
                    </a:lnTo>
                    <a:lnTo>
                      <a:pt x="11770" y="68"/>
                    </a:lnTo>
                    <a:lnTo>
                      <a:pt x="11899" y="68"/>
                    </a:lnTo>
                    <a:lnTo>
                      <a:pt x="12158" y="169"/>
                    </a:lnTo>
                    <a:lnTo>
                      <a:pt x="12287" y="169"/>
                    </a:lnTo>
                    <a:lnTo>
                      <a:pt x="12287" y="203"/>
                    </a:lnTo>
                    <a:lnTo>
                      <a:pt x="12417" y="236"/>
                    </a:lnTo>
                    <a:lnTo>
                      <a:pt x="12417" y="270"/>
                    </a:lnTo>
                    <a:lnTo>
                      <a:pt x="12546" y="338"/>
                    </a:lnTo>
                    <a:lnTo>
                      <a:pt x="12546" y="371"/>
                    </a:lnTo>
                    <a:lnTo>
                      <a:pt x="12546" y="405"/>
                    </a:lnTo>
                    <a:lnTo>
                      <a:pt x="12675" y="439"/>
                    </a:lnTo>
                    <a:lnTo>
                      <a:pt x="12675" y="540"/>
                    </a:lnTo>
                    <a:lnTo>
                      <a:pt x="12675" y="574"/>
                    </a:lnTo>
                    <a:lnTo>
                      <a:pt x="12934" y="608"/>
                    </a:lnTo>
                    <a:lnTo>
                      <a:pt x="12934" y="675"/>
                    </a:lnTo>
                    <a:lnTo>
                      <a:pt x="12934" y="743"/>
                    </a:lnTo>
                    <a:lnTo>
                      <a:pt x="12934" y="810"/>
                    </a:lnTo>
                    <a:lnTo>
                      <a:pt x="13063" y="878"/>
                    </a:lnTo>
                    <a:lnTo>
                      <a:pt x="13063" y="945"/>
                    </a:lnTo>
                    <a:lnTo>
                      <a:pt x="13063" y="979"/>
                    </a:lnTo>
                    <a:lnTo>
                      <a:pt x="13063" y="1046"/>
                    </a:lnTo>
                    <a:lnTo>
                      <a:pt x="13063" y="1080"/>
                    </a:lnTo>
                    <a:lnTo>
                      <a:pt x="13063" y="1148"/>
                    </a:lnTo>
                    <a:lnTo>
                      <a:pt x="13193" y="1215"/>
                    </a:lnTo>
                    <a:lnTo>
                      <a:pt x="13193" y="1283"/>
                    </a:lnTo>
                    <a:lnTo>
                      <a:pt x="13193" y="1384"/>
                    </a:lnTo>
                    <a:lnTo>
                      <a:pt x="13193" y="1451"/>
                    </a:lnTo>
                    <a:lnTo>
                      <a:pt x="13322" y="1586"/>
                    </a:lnTo>
                    <a:lnTo>
                      <a:pt x="13322" y="1654"/>
                    </a:lnTo>
                    <a:lnTo>
                      <a:pt x="13322" y="1789"/>
                    </a:lnTo>
                    <a:lnTo>
                      <a:pt x="13451" y="1856"/>
                    </a:lnTo>
                    <a:lnTo>
                      <a:pt x="13451" y="1991"/>
                    </a:lnTo>
                    <a:lnTo>
                      <a:pt x="13451" y="2093"/>
                    </a:lnTo>
                    <a:lnTo>
                      <a:pt x="13451" y="2228"/>
                    </a:lnTo>
                    <a:lnTo>
                      <a:pt x="13710" y="2363"/>
                    </a:lnTo>
                    <a:lnTo>
                      <a:pt x="13710" y="2464"/>
                    </a:lnTo>
                    <a:lnTo>
                      <a:pt x="13710" y="2599"/>
                    </a:lnTo>
                    <a:lnTo>
                      <a:pt x="13710" y="2700"/>
                    </a:lnTo>
                    <a:lnTo>
                      <a:pt x="13840" y="2835"/>
                    </a:lnTo>
                    <a:lnTo>
                      <a:pt x="13840" y="3004"/>
                    </a:lnTo>
                    <a:lnTo>
                      <a:pt x="13840" y="3105"/>
                    </a:lnTo>
                    <a:lnTo>
                      <a:pt x="13840" y="3274"/>
                    </a:lnTo>
                    <a:lnTo>
                      <a:pt x="13969" y="3409"/>
                    </a:lnTo>
                    <a:lnTo>
                      <a:pt x="13969" y="3578"/>
                    </a:lnTo>
                    <a:lnTo>
                      <a:pt x="13969" y="3713"/>
                    </a:lnTo>
                    <a:lnTo>
                      <a:pt x="13969" y="3848"/>
                    </a:lnTo>
                    <a:lnTo>
                      <a:pt x="14098" y="4016"/>
                    </a:lnTo>
                    <a:lnTo>
                      <a:pt x="14098" y="4185"/>
                    </a:lnTo>
                    <a:lnTo>
                      <a:pt x="14098" y="4286"/>
                    </a:lnTo>
                    <a:lnTo>
                      <a:pt x="14098" y="4455"/>
                    </a:lnTo>
                    <a:lnTo>
                      <a:pt x="14228" y="4624"/>
                    </a:lnTo>
                    <a:lnTo>
                      <a:pt x="14228" y="4793"/>
                    </a:lnTo>
                    <a:lnTo>
                      <a:pt x="14228" y="4928"/>
                    </a:lnTo>
                    <a:lnTo>
                      <a:pt x="14228" y="5096"/>
                    </a:lnTo>
                    <a:lnTo>
                      <a:pt x="14486" y="5265"/>
                    </a:lnTo>
                    <a:lnTo>
                      <a:pt x="14486" y="5468"/>
                    </a:lnTo>
                    <a:lnTo>
                      <a:pt x="14486" y="5636"/>
                    </a:lnTo>
                    <a:lnTo>
                      <a:pt x="14486" y="5805"/>
                    </a:lnTo>
                    <a:lnTo>
                      <a:pt x="14616" y="5940"/>
                    </a:lnTo>
                    <a:lnTo>
                      <a:pt x="14616" y="6109"/>
                    </a:lnTo>
                    <a:lnTo>
                      <a:pt x="14616" y="6311"/>
                    </a:lnTo>
                    <a:lnTo>
                      <a:pt x="14616" y="6480"/>
                    </a:lnTo>
                    <a:lnTo>
                      <a:pt x="14745" y="6649"/>
                    </a:lnTo>
                    <a:lnTo>
                      <a:pt x="14745" y="6851"/>
                    </a:lnTo>
                    <a:lnTo>
                      <a:pt x="14745" y="7020"/>
                    </a:lnTo>
                    <a:lnTo>
                      <a:pt x="14745" y="7155"/>
                    </a:lnTo>
                    <a:lnTo>
                      <a:pt x="14874" y="7358"/>
                    </a:lnTo>
                    <a:lnTo>
                      <a:pt x="14874" y="7526"/>
                    </a:lnTo>
                    <a:lnTo>
                      <a:pt x="14874" y="7729"/>
                    </a:lnTo>
                    <a:lnTo>
                      <a:pt x="15004" y="7898"/>
                    </a:lnTo>
                    <a:lnTo>
                      <a:pt x="15004" y="8066"/>
                    </a:lnTo>
                    <a:lnTo>
                      <a:pt x="15004" y="8269"/>
                    </a:lnTo>
                    <a:lnTo>
                      <a:pt x="15004" y="8438"/>
                    </a:lnTo>
                    <a:lnTo>
                      <a:pt x="15262" y="8640"/>
                    </a:lnTo>
                    <a:lnTo>
                      <a:pt x="15262" y="8809"/>
                    </a:lnTo>
                    <a:lnTo>
                      <a:pt x="15262" y="9011"/>
                    </a:lnTo>
                    <a:lnTo>
                      <a:pt x="15262" y="9146"/>
                    </a:lnTo>
                    <a:lnTo>
                      <a:pt x="15392" y="9315"/>
                    </a:lnTo>
                    <a:lnTo>
                      <a:pt x="15392" y="9349"/>
                    </a:lnTo>
                    <a:lnTo>
                      <a:pt x="15392" y="9518"/>
                    </a:lnTo>
                    <a:lnTo>
                      <a:pt x="15392" y="9686"/>
                    </a:lnTo>
                    <a:lnTo>
                      <a:pt x="15392" y="9889"/>
                    </a:lnTo>
                    <a:lnTo>
                      <a:pt x="15521" y="10058"/>
                    </a:lnTo>
                    <a:lnTo>
                      <a:pt x="15521" y="10226"/>
                    </a:lnTo>
                    <a:lnTo>
                      <a:pt x="15521" y="10429"/>
                    </a:lnTo>
                    <a:lnTo>
                      <a:pt x="15521" y="10564"/>
                    </a:lnTo>
                    <a:lnTo>
                      <a:pt x="15650" y="10766"/>
                    </a:lnTo>
                    <a:lnTo>
                      <a:pt x="15650" y="10935"/>
                    </a:lnTo>
                    <a:lnTo>
                      <a:pt x="15650" y="11104"/>
                    </a:lnTo>
                    <a:lnTo>
                      <a:pt x="15650" y="11273"/>
                    </a:lnTo>
                    <a:lnTo>
                      <a:pt x="15780" y="11475"/>
                    </a:lnTo>
                    <a:lnTo>
                      <a:pt x="15780" y="11644"/>
                    </a:lnTo>
                    <a:lnTo>
                      <a:pt x="15780" y="11779"/>
                    </a:lnTo>
                    <a:lnTo>
                      <a:pt x="15780" y="11948"/>
                    </a:lnTo>
                    <a:lnTo>
                      <a:pt x="16038" y="12116"/>
                    </a:lnTo>
                    <a:lnTo>
                      <a:pt x="16038" y="12285"/>
                    </a:lnTo>
                    <a:lnTo>
                      <a:pt x="16038" y="12454"/>
                    </a:lnTo>
                    <a:lnTo>
                      <a:pt x="16038" y="12656"/>
                    </a:lnTo>
                    <a:lnTo>
                      <a:pt x="16168" y="12758"/>
                    </a:lnTo>
                    <a:lnTo>
                      <a:pt x="16168" y="12960"/>
                    </a:lnTo>
                    <a:lnTo>
                      <a:pt x="16168" y="13095"/>
                    </a:lnTo>
                    <a:lnTo>
                      <a:pt x="16168" y="13264"/>
                    </a:lnTo>
                    <a:lnTo>
                      <a:pt x="16297" y="13399"/>
                    </a:lnTo>
                    <a:lnTo>
                      <a:pt x="16297" y="13568"/>
                    </a:lnTo>
                    <a:lnTo>
                      <a:pt x="16297" y="13736"/>
                    </a:lnTo>
                    <a:lnTo>
                      <a:pt x="16297" y="13871"/>
                    </a:lnTo>
                    <a:lnTo>
                      <a:pt x="16426" y="14006"/>
                    </a:lnTo>
                    <a:lnTo>
                      <a:pt x="16426" y="14175"/>
                    </a:lnTo>
                    <a:lnTo>
                      <a:pt x="16426" y="14344"/>
                    </a:lnTo>
                    <a:lnTo>
                      <a:pt x="16426" y="14479"/>
                    </a:lnTo>
                    <a:lnTo>
                      <a:pt x="16556" y="14614"/>
                    </a:lnTo>
                    <a:lnTo>
                      <a:pt x="16556" y="14749"/>
                    </a:lnTo>
                    <a:lnTo>
                      <a:pt x="16556" y="14918"/>
                    </a:lnTo>
                    <a:lnTo>
                      <a:pt x="16814" y="15019"/>
                    </a:lnTo>
                    <a:lnTo>
                      <a:pt x="16814" y="15154"/>
                    </a:lnTo>
                    <a:lnTo>
                      <a:pt x="16814" y="15323"/>
                    </a:lnTo>
                    <a:lnTo>
                      <a:pt x="16814" y="15424"/>
                    </a:lnTo>
                    <a:lnTo>
                      <a:pt x="16944" y="15559"/>
                    </a:lnTo>
                    <a:lnTo>
                      <a:pt x="16944" y="15694"/>
                    </a:lnTo>
                    <a:lnTo>
                      <a:pt x="16944" y="15829"/>
                    </a:lnTo>
                    <a:lnTo>
                      <a:pt x="16944" y="15964"/>
                    </a:lnTo>
                    <a:lnTo>
                      <a:pt x="17073" y="16099"/>
                    </a:lnTo>
                    <a:lnTo>
                      <a:pt x="17073" y="16200"/>
                    </a:lnTo>
                    <a:lnTo>
                      <a:pt x="17073" y="16335"/>
                    </a:lnTo>
                    <a:lnTo>
                      <a:pt x="17073" y="16436"/>
                    </a:lnTo>
                    <a:lnTo>
                      <a:pt x="17202" y="16538"/>
                    </a:lnTo>
                    <a:lnTo>
                      <a:pt x="17202" y="16639"/>
                    </a:lnTo>
                    <a:lnTo>
                      <a:pt x="17202" y="16774"/>
                    </a:lnTo>
                    <a:lnTo>
                      <a:pt x="17202" y="16909"/>
                    </a:lnTo>
                    <a:lnTo>
                      <a:pt x="17332" y="16976"/>
                    </a:lnTo>
                    <a:lnTo>
                      <a:pt x="17332" y="17111"/>
                    </a:lnTo>
                    <a:lnTo>
                      <a:pt x="17332" y="17213"/>
                    </a:lnTo>
                    <a:lnTo>
                      <a:pt x="17332" y="17314"/>
                    </a:lnTo>
                    <a:lnTo>
                      <a:pt x="17590" y="17415"/>
                    </a:lnTo>
                    <a:lnTo>
                      <a:pt x="17590" y="17516"/>
                    </a:lnTo>
                    <a:lnTo>
                      <a:pt x="17590" y="17584"/>
                    </a:lnTo>
                    <a:lnTo>
                      <a:pt x="17590" y="17719"/>
                    </a:lnTo>
                    <a:lnTo>
                      <a:pt x="17720" y="17786"/>
                    </a:lnTo>
                    <a:lnTo>
                      <a:pt x="17720" y="17854"/>
                    </a:lnTo>
                    <a:lnTo>
                      <a:pt x="17720" y="17989"/>
                    </a:lnTo>
                    <a:lnTo>
                      <a:pt x="17720" y="18056"/>
                    </a:lnTo>
                    <a:lnTo>
                      <a:pt x="17849" y="18158"/>
                    </a:lnTo>
                    <a:lnTo>
                      <a:pt x="17849" y="18225"/>
                    </a:lnTo>
                    <a:lnTo>
                      <a:pt x="17849" y="18326"/>
                    </a:lnTo>
                    <a:lnTo>
                      <a:pt x="17849" y="18394"/>
                    </a:lnTo>
                    <a:lnTo>
                      <a:pt x="17978" y="18461"/>
                    </a:lnTo>
                    <a:lnTo>
                      <a:pt x="17978" y="18563"/>
                    </a:lnTo>
                    <a:lnTo>
                      <a:pt x="17978" y="18630"/>
                    </a:lnTo>
                    <a:lnTo>
                      <a:pt x="17978" y="18731"/>
                    </a:lnTo>
                    <a:lnTo>
                      <a:pt x="18108" y="18765"/>
                    </a:lnTo>
                    <a:lnTo>
                      <a:pt x="18108" y="18833"/>
                    </a:lnTo>
                    <a:lnTo>
                      <a:pt x="18108" y="18934"/>
                    </a:lnTo>
                    <a:lnTo>
                      <a:pt x="18108" y="19001"/>
                    </a:lnTo>
                    <a:lnTo>
                      <a:pt x="18366" y="19035"/>
                    </a:lnTo>
                    <a:lnTo>
                      <a:pt x="18366" y="19136"/>
                    </a:lnTo>
                    <a:lnTo>
                      <a:pt x="18366" y="19170"/>
                    </a:lnTo>
                    <a:lnTo>
                      <a:pt x="18366" y="19238"/>
                    </a:lnTo>
                    <a:lnTo>
                      <a:pt x="18496" y="19271"/>
                    </a:lnTo>
                    <a:lnTo>
                      <a:pt x="18496" y="19373"/>
                    </a:lnTo>
                    <a:lnTo>
                      <a:pt x="18496" y="19406"/>
                    </a:lnTo>
                    <a:lnTo>
                      <a:pt x="18496" y="19440"/>
                    </a:lnTo>
                    <a:lnTo>
                      <a:pt x="18625" y="19541"/>
                    </a:lnTo>
                    <a:lnTo>
                      <a:pt x="18625" y="19575"/>
                    </a:lnTo>
                    <a:lnTo>
                      <a:pt x="18625" y="19643"/>
                    </a:lnTo>
                    <a:lnTo>
                      <a:pt x="18625" y="19676"/>
                    </a:lnTo>
                    <a:lnTo>
                      <a:pt x="18754" y="19744"/>
                    </a:lnTo>
                    <a:lnTo>
                      <a:pt x="18754" y="19778"/>
                    </a:lnTo>
                    <a:lnTo>
                      <a:pt x="18754" y="19811"/>
                    </a:lnTo>
                    <a:lnTo>
                      <a:pt x="18754" y="19845"/>
                    </a:lnTo>
                    <a:lnTo>
                      <a:pt x="18884" y="19879"/>
                    </a:lnTo>
                    <a:lnTo>
                      <a:pt x="18884" y="19946"/>
                    </a:lnTo>
                    <a:lnTo>
                      <a:pt x="18884" y="19980"/>
                    </a:lnTo>
                    <a:lnTo>
                      <a:pt x="18884" y="20014"/>
                    </a:lnTo>
                    <a:lnTo>
                      <a:pt x="19143" y="20048"/>
                    </a:lnTo>
                    <a:lnTo>
                      <a:pt x="19143" y="20081"/>
                    </a:lnTo>
                    <a:lnTo>
                      <a:pt x="19143" y="20149"/>
                    </a:lnTo>
                    <a:lnTo>
                      <a:pt x="19143" y="20183"/>
                    </a:lnTo>
                    <a:lnTo>
                      <a:pt x="19272" y="20216"/>
                    </a:lnTo>
                    <a:lnTo>
                      <a:pt x="19272" y="20250"/>
                    </a:lnTo>
                    <a:lnTo>
                      <a:pt x="19272" y="20284"/>
                    </a:lnTo>
                    <a:lnTo>
                      <a:pt x="19401" y="20351"/>
                    </a:lnTo>
                    <a:lnTo>
                      <a:pt x="19401" y="20385"/>
                    </a:lnTo>
                    <a:lnTo>
                      <a:pt x="19401" y="20419"/>
                    </a:lnTo>
                    <a:lnTo>
                      <a:pt x="19531" y="20453"/>
                    </a:lnTo>
                    <a:lnTo>
                      <a:pt x="19531" y="20486"/>
                    </a:lnTo>
                    <a:lnTo>
                      <a:pt x="19660" y="20554"/>
                    </a:lnTo>
                    <a:lnTo>
                      <a:pt x="19660" y="20588"/>
                    </a:lnTo>
                    <a:lnTo>
                      <a:pt x="19660" y="20621"/>
                    </a:lnTo>
                    <a:lnTo>
                      <a:pt x="19919" y="20621"/>
                    </a:lnTo>
                    <a:lnTo>
                      <a:pt x="19919" y="20655"/>
                    </a:lnTo>
                    <a:lnTo>
                      <a:pt x="19919" y="20689"/>
                    </a:lnTo>
                    <a:lnTo>
                      <a:pt x="20048" y="20689"/>
                    </a:lnTo>
                    <a:lnTo>
                      <a:pt x="19919" y="20655"/>
                    </a:lnTo>
                    <a:lnTo>
                      <a:pt x="19919" y="20689"/>
                    </a:lnTo>
                    <a:lnTo>
                      <a:pt x="20048" y="20756"/>
                    </a:lnTo>
                    <a:lnTo>
                      <a:pt x="20177" y="20790"/>
                    </a:lnTo>
                    <a:lnTo>
                      <a:pt x="20048" y="20689"/>
                    </a:lnTo>
                    <a:lnTo>
                      <a:pt x="20048" y="20756"/>
                    </a:lnTo>
                    <a:lnTo>
                      <a:pt x="20177" y="20756"/>
                    </a:lnTo>
                    <a:lnTo>
                      <a:pt x="20177" y="20824"/>
                    </a:lnTo>
                    <a:lnTo>
                      <a:pt x="20048" y="20756"/>
                    </a:lnTo>
                    <a:lnTo>
                      <a:pt x="20177" y="20790"/>
                    </a:lnTo>
                    <a:lnTo>
                      <a:pt x="20177" y="20824"/>
                    </a:lnTo>
                    <a:lnTo>
                      <a:pt x="20307" y="20824"/>
                    </a:lnTo>
                    <a:lnTo>
                      <a:pt x="20436" y="20858"/>
                    </a:lnTo>
                    <a:lnTo>
                      <a:pt x="20048" y="20790"/>
                    </a:lnTo>
                    <a:lnTo>
                      <a:pt x="20177" y="20790"/>
                    </a:lnTo>
                    <a:lnTo>
                      <a:pt x="20307" y="20824"/>
                    </a:lnTo>
                    <a:lnTo>
                      <a:pt x="20436" y="20858"/>
                    </a:lnTo>
                    <a:lnTo>
                      <a:pt x="20177" y="20824"/>
                    </a:lnTo>
                    <a:lnTo>
                      <a:pt x="20307" y="20824"/>
                    </a:lnTo>
                    <a:lnTo>
                      <a:pt x="20695" y="20891"/>
                    </a:lnTo>
                    <a:lnTo>
                      <a:pt x="20307" y="20824"/>
                    </a:lnTo>
                    <a:lnTo>
                      <a:pt x="20436" y="20858"/>
                    </a:lnTo>
                    <a:lnTo>
                      <a:pt x="20695" y="20891"/>
                    </a:lnTo>
                    <a:lnTo>
                      <a:pt x="20307" y="20824"/>
                    </a:lnTo>
                    <a:lnTo>
                      <a:pt x="20307" y="20858"/>
                    </a:lnTo>
                    <a:lnTo>
                      <a:pt x="20436" y="20858"/>
                    </a:lnTo>
                    <a:lnTo>
                      <a:pt x="20695" y="20858"/>
                    </a:lnTo>
                    <a:lnTo>
                      <a:pt x="20824" y="20959"/>
                    </a:lnTo>
                    <a:lnTo>
                      <a:pt x="20436" y="20858"/>
                    </a:lnTo>
                    <a:lnTo>
                      <a:pt x="20695" y="20891"/>
                    </a:lnTo>
                    <a:lnTo>
                      <a:pt x="20824" y="20891"/>
                    </a:lnTo>
                    <a:lnTo>
                      <a:pt x="20824" y="20959"/>
                    </a:lnTo>
                    <a:lnTo>
                      <a:pt x="20177" y="20858"/>
                    </a:lnTo>
                    <a:lnTo>
                      <a:pt x="20307" y="20858"/>
                    </a:lnTo>
                    <a:lnTo>
                      <a:pt x="20695" y="20858"/>
                    </a:lnTo>
                    <a:lnTo>
                      <a:pt x="20953" y="20959"/>
                    </a:lnTo>
                    <a:lnTo>
                      <a:pt x="20307" y="20891"/>
                    </a:lnTo>
                    <a:lnTo>
                      <a:pt x="20824" y="20891"/>
                    </a:lnTo>
                    <a:lnTo>
                      <a:pt x="21083" y="20959"/>
                    </a:lnTo>
                    <a:lnTo>
                      <a:pt x="20436" y="20891"/>
                    </a:lnTo>
                    <a:lnTo>
                      <a:pt x="20824" y="20891"/>
                    </a:lnTo>
                    <a:lnTo>
                      <a:pt x="21083" y="20959"/>
                    </a:lnTo>
                    <a:lnTo>
                      <a:pt x="21212" y="20959"/>
                    </a:lnTo>
                    <a:lnTo>
                      <a:pt x="20695" y="20891"/>
                    </a:lnTo>
                    <a:lnTo>
                      <a:pt x="20953" y="20891"/>
                    </a:lnTo>
                    <a:lnTo>
                      <a:pt x="21212" y="20959"/>
                    </a:lnTo>
                    <a:lnTo>
                      <a:pt x="20695" y="20959"/>
                    </a:lnTo>
                    <a:lnTo>
                      <a:pt x="21083" y="20959"/>
                    </a:lnTo>
                    <a:lnTo>
                      <a:pt x="21471" y="20993"/>
                    </a:lnTo>
                    <a:lnTo>
                      <a:pt x="20824" y="20959"/>
                    </a:lnTo>
                    <a:lnTo>
                      <a:pt x="21083" y="20959"/>
                    </a:lnTo>
                    <a:lnTo>
                      <a:pt x="21471" y="20993"/>
                    </a:lnTo>
                    <a:lnTo>
                      <a:pt x="20824" y="20959"/>
                    </a:lnTo>
                    <a:lnTo>
                      <a:pt x="20953" y="20959"/>
                    </a:lnTo>
                    <a:lnTo>
                      <a:pt x="21212" y="20959"/>
                    </a:lnTo>
                    <a:lnTo>
                      <a:pt x="21600" y="20993"/>
                    </a:lnTo>
                    <a:lnTo>
                      <a:pt x="20953" y="20959"/>
                    </a:lnTo>
                    <a:lnTo>
                      <a:pt x="20953" y="21600"/>
                    </a:lnTo>
                    <a:lnTo>
                      <a:pt x="20695" y="21600"/>
                    </a:lnTo>
                    <a:lnTo>
                      <a:pt x="20307" y="21566"/>
                    </a:lnTo>
                    <a:lnTo>
                      <a:pt x="20953" y="21600"/>
                    </a:lnTo>
                    <a:lnTo>
                      <a:pt x="20436" y="21600"/>
                    </a:lnTo>
                    <a:lnTo>
                      <a:pt x="20177" y="21566"/>
                    </a:lnTo>
                    <a:lnTo>
                      <a:pt x="20824" y="21600"/>
                    </a:lnTo>
                    <a:lnTo>
                      <a:pt x="20307" y="21600"/>
                    </a:lnTo>
                    <a:lnTo>
                      <a:pt x="20177" y="21566"/>
                    </a:lnTo>
                    <a:lnTo>
                      <a:pt x="20048" y="21499"/>
                    </a:lnTo>
                    <a:lnTo>
                      <a:pt x="20695" y="21600"/>
                    </a:lnTo>
                    <a:lnTo>
                      <a:pt x="20307" y="21600"/>
                    </a:lnTo>
                    <a:lnTo>
                      <a:pt x="20048" y="21566"/>
                    </a:lnTo>
                    <a:lnTo>
                      <a:pt x="20048" y="21499"/>
                    </a:lnTo>
                    <a:lnTo>
                      <a:pt x="20695" y="21566"/>
                    </a:lnTo>
                    <a:lnTo>
                      <a:pt x="20177" y="21566"/>
                    </a:lnTo>
                    <a:lnTo>
                      <a:pt x="19919" y="21499"/>
                    </a:lnTo>
                    <a:lnTo>
                      <a:pt x="20436" y="21566"/>
                    </a:lnTo>
                    <a:lnTo>
                      <a:pt x="20177" y="21566"/>
                    </a:lnTo>
                    <a:lnTo>
                      <a:pt x="19919" y="21499"/>
                    </a:lnTo>
                    <a:lnTo>
                      <a:pt x="19660" y="21499"/>
                    </a:lnTo>
                    <a:lnTo>
                      <a:pt x="20307" y="21566"/>
                    </a:lnTo>
                    <a:lnTo>
                      <a:pt x="20048" y="21566"/>
                    </a:lnTo>
                    <a:lnTo>
                      <a:pt x="19660" y="21499"/>
                    </a:lnTo>
                    <a:lnTo>
                      <a:pt x="19531" y="21465"/>
                    </a:lnTo>
                    <a:lnTo>
                      <a:pt x="20307" y="21499"/>
                    </a:lnTo>
                    <a:lnTo>
                      <a:pt x="19919" y="21499"/>
                    </a:lnTo>
                    <a:lnTo>
                      <a:pt x="19531" y="21465"/>
                    </a:lnTo>
                    <a:lnTo>
                      <a:pt x="19401" y="21465"/>
                    </a:lnTo>
                    <a:lnTo>
                      <a:pt x="19401" y="21431"/>
                    </a:lnTo>
                    <a:lnTo>
                      <a:pt x="19272" y="21431"/>
                    </a:lnTo>
                    <a:lnTo>
                      <a:pt x="18884" y="21398"/>
                    </a:lnTo>
                    <a:lnTo>
                      <a:pt x="18884" y="21364"/>
                    </a:lnTo>
                    <a:lnTo>
                      <a:pt x="18754" y="21364"/>
                    </a:lnTo>
                    <a:lnTo>
                      <a:pt x="19143" y="21431"/>
                    </a:lnTo>
                    <a:lnTo>
                      <a:pt x="18884" y="21398"/>
                    </a:lnTo>
                    <a:lnTo>
                      <a:pt x="18754" y="21364"/>
                    </a:lnTo>
                    <a:lnTo>
                      <a:pt x="18754" y="21296"/>
                    </a:lnTo>
                    <a:lnTo>
                      <a:pt x="19143" y="21398"/>
                    </a:lnTo>
                    <a:lnTo>
                      <a:pt x="18754" y="21364"/>
                    </a:lnTo>
                    <a:lnTo>
                      <a:pt x="18625" y="21296"/>
                    </a:lnTo>
                    <a:lnTo>
                      <a:pt x="18884" y="21398"/>
                    </a:lnTo>
                    <a:lnTo>
                      <a:pt x="18754" y="21364"/>
                    </a:lnTo>
                    <a:lnTo>
                      <a:pt x="18625" y="21296"/>
                    </a:lnTo>
                    <a:lnTo>
                      <a:pt x="18625" y="21263"/>
                    </a:lnTo>
                    <a:lnTo>
                      <a:pt x="18884" y="21364"/>
                    </a:lnTo>
                    <a:lnTo>
                      <a:pt x="18625" y="21296"/>
                    </a:lnTo>
                    <a:lnTo>
                      <a:pt x="18496" y="21263"/>
                    </a:lnTo>
                    <a:lnTo>
                      <a:pt x="18496" y="21229"/>
                    </a:lnTo>
                    <a:lnTo>
                      <a:pt x="18366" y="21229"/>
                    </a:lnTo>
                    <a:lnTo>
                      <a:pt x="18366" y="21195"/>
                    </a:lnTo>
                    <a:lnTo>
                      <a:pt x="18108" y="21161"/>
                    </a:lnTo>
                    <a:lnTo>
                      <a:pt x="17978" y="21161"/>
                    </a:lnTo>
                    <a:lnTo>
                      <a:pt x="17978" y="21094"/>
                    </a:lnTo>
                    <a:lnTo>
                      <a:pt x="18108" y="21195"/>
                    </a:lnTo>
                    <a:lnTo>
                      <a:pt x="18108" y="21161"/>
                    </a:lnTo>
                    <a:lnTo>
                      <a:pt x="17978" y="21094"/>
                    </a:lnTo>
                    <a:lnTo>
                      <a:pt x="17849" y="21060"/>
                    </a:lnTo>
                    <a:lnTo>
                      <a:pt x="17849" y="21026"/>
                    </a:lnTo>
                    <a:lnTo>
                      <a:pt x="17978" y="21060"/>
                    </a:lnTo>
                    <a:lnTo>
                      <a:pt x="17849" y="21060"/>
                    </a:lnTo>
                    <a:lnTo>
                      <a:pt x="17849" y="21026"/>
                    </a:lnTo>
                    <a:lnTo>
                      <a:pt x="17720" y="20993"/>
                    </a:lnTo>
                    <a:lnTo>
                      <a:pt x="17720" y="20959"/>
                    </a:lnTo>
                    <a:lnTo>
                      <a:pt x="17590" y="20891"/>
                    </a:lnTo>
                    <a:lnTo>
                      <a:pt x="17590" y="20858"/>
                    </a:lnTo>
                    <a:lnTo>
                      <a:pt x="17332" y="20858"/>
                    </a:lnTo>
                    <a:lnTo>
                      <a:pt x="17332" y="20824"/>
                    </a:lnTo>
                    <a:lnTo>
                      <a:pt x="17332" y="20790"/>
                    </a:lnTo>
                    <a:lnTo>
                      <a:pt x="17202" y="20756"/>
                    </a:lnTo>
                    <a:lnTo>
                      <a:pt x="17202" y="20689"/>
                    </a:lnTo>
                    <a:lnTo>
                      <a:pt x="17073" y="20655"/>
                    </a:lnTo>
                    <a:lnTo>
                      <a:pt x="17073" y="20621"/>
                    </a:lnTo>
                    <a:lnTo>
                      <a:pt x="17073" y="20588"/>
                    </a:lnTo>
                    <a:lnTo>
                      <a:pt x="16944" y="20554"/>
                    </a:lnTo>
                    <a:lnTo>
                      <a:pt x="16944" y="20486"/>
                    </a:lnTo>
                    <a:lnTo>
                      <a:pt x="16944" y="20453"/>
                    </a:lnTo>
                    <a:lnTo>
                      <a:pt x="16944" y="20419"/>
                    </a:lnTo>
                    <a:lnTo>
                      <a:pt x="16814" y="20419"/>
                    </a:lnTo>
                    <a:lnTo>
                      <a:pt x="16814" y="20385"/>
                    </a:lnTo>
                    <a:lnTo>
                      <a:pt x="16814" y="20351"/>
                    </a:lnTo>
                    <a:lnTo>
                      <a:pt x="16814" y="20284"/>
                    </a:lnTo>
                    <a:lnTo>
                      <a:pt x="16556" y="20250"/>
                    </a:lnTo>
                    <a:lnTo>
                      <a:pt x="16556" y="20216"/>
                    </a:lnTo>
                    <a:lnTo>
                      <a:pt x="16556" y="20183"/>
                    </a:lnTo>
                    <a:lnTo>
                      <a:pt x="16556" y="20149"/>
                    </a:lnTo>
                    <a:lnTo>
                      <a:pt x="16426" y="20081"/>
                    </a:lnTo>
                    <a:lnTo>
                      <a:pt x="16426" y="20048"/>
                    </a:lnTo>
                    <a:lnTo>
                      <a:pt x="16426" y="20014"/>
                    </a:lnTo>
                    <a:lnTo>
                      <a:pt x="16426" y="19980"/>
                    </a:lnTo>
                    <a:lnTo>
                      <a:pt x="16297" y="19879"/>
                    </a:lnTo>
                    <a:lnTo>
                      <a:pt x="16297" y="19845"/>
                    </a:lnTo>
                    <a:lnTo>
                      <a:pt x="16297" y="19811"/>
                    </a:lnTo>
                    <a:lnTo>
                      <a:pt x="16168" y="19744"/>
                    </a:lnTo>
                    <a:lnTo>
                      <a:pt x="16168" y="19676"/>
                    </a:lnTo>
                    <a:lnTo>
                      <a:pt x="16168" y="19643"/>
                    </a:lnTo>
                    <a:lnTo>
                      <a:pt x="16168" y="19575"/>
                    </a:lnTo>
                    <a:lnTo>
                      <a:pt x="16038" y="19541"/>
                    </a:lnTo>
                    <a:lnTo>
                      <a:pt x="16038" y="19474"/>
                    </a:lnTo>
                    <a:lnTo>
                      <a:pt x="16038" y="19406"/>
                    </a:lnTo>
                    <a:lnTo>
                      <a:pt x="16038" y="19339"/>
                    </a:lnTo>
                    <a:lnTo>
                      <a:pt x="15780" y="19271"/>
                    </a:lnTo>
                    <a:lnTo>
                      <a:pt x="15780" y="19204"/>
                    </a:lnTo>
                    <a:lnTo>
                      <a:pt x="15780" y="19170"/>
                    </a:lnTo>
                    <a:lnTo>
                      <a:pt x="15780" y="19069"/>
                    </a:lnTo>
                    <a:lnTo>
                      <a:pt x="15650" y="19001"/>
                    </a:lnTo>
                    <a:lnTo>
                      <a:pt x="15650" y="18968"/>
                    </a:lnTo>
                    <a:lnTo>
                      <a:pt x="15650" y="18866"/>
                    </a:lnTo>
                    <a:lnTo>
                      <a:pt x="15650" y="18799"/>
                    </a:lnTo>
                    <a:lnTo>
                      <a:pt x="15521" y="18731"/>
                    </a:lnTo>
                    <a:lnTo>
                      <a:pt x="15521" y="18630"/>
                    </a:lnTo>
                    <a:lnTo>
                      <a:pt x="15521" y="18563"/>
                    </a:lnTo>
                    <a:lnTo>
                      <a:pt x="15521" y="18461"/>
                    </a:lnTo>
                    <a:lnTo>
                      <a:pt x="15392" y="18394"/>
                    </a:lnTo>
                    <a:lnTo>
                      <a:pt x="15392" y="18326"/>
                    </a:lnTo>
                    <a:lnTo>
                      <a:pt x="15392" y="18225"/>
                    </a:lnTo>
                    <a:lnTo>
                      <a:pt x="15392" y="18158"/>
                    </a:lnTo>
                    <a:lnTo>
                      <a:pt x="15262" y="18056"/>
                    </a:lnTo>
                    <a:lnTo>
                      <a:pt x="15262" y="18023"/>
                    </a:lnTo>
                    <a:lnTo>
                      <a:pt x="15262" y="17955"/>
                    </a:lnTo>
                    <a:lnTo>
                      <a:pt x="15262" y="17854"/>
                    </a:lnTo>
                    <a:lnTo>
                      <a:pt x="15004" y="17786"/>
                    </a:lnTo>
                    <a:lnTo>
                      <a:pt x="15004" y="17651"/>
                    </a:lnTo>
                    <a:lnTo>
                      <a:pt x="15004" y="17584"/>
                    </a:lnTo>
                    <a:lnTo>
                      <a:pt x="15004" y="17449"/>
                    </a:lnTo>
                    <a:lnTo>
                      <a:pt x="14874" y="17381"/>
                    </a:lnTo>
                    <a:lnTo>
                      <a:pt x="14874" y="17246"/>
                    </a:lnTo>
                    <a:lnTo>
                      <a:pt x="14874" y="17179"/>
                    </a:lnTo>
                    <a:lnTo>
                      <a:pt x="14874" y="17044"/>
                    </a:lnTo>
                    <a:lnTo>
                      <a:pt x="14745" y="16943"/>
                    </a:lnTo>
                    <a:lnTo>
                      <a:pt x="14745" y="16808"/>
                    </a:lnTo>
                    <a:lnTo>
                      <a:pt x="14745" y="16740"/>
                    </a:lnTo>
                    <a:lnTo>
                      <a:pt x="14745" y="16605"/>
                    </a:lnTo>
                    <a:lnTo>
                      <a:pt x="14616" y="16504"/>
                    </a:lnTo>
                    <a:lnTo>
                      <a:pt x="14616" y="16369"/>
                    </a:lnTo>
                    <a:lnTo>
                      <a:pt x="14616" y="16234"/>
                    </a:lnTo>
                    <a:lnTo>
                      <a:pt x="14616" y="16133"/>
                    </a:lnTo>
                    <a:lnTo>
                      <a:pt x="14486" y="15998"/>
                    </a:lnTo>
                    <a:lnTo>
                      <a:pt x="14486" y="15896"/>
                    </a:lnTo>
                    <a:lnTo>
                      <a:pt x="14486" y="15761"/>
                    </a:lnTo>
                    <a:lnTo>
                      <a:pt x="14486" y="15626"/>
                    </a:lnTo>
                    <a:lnTo>
                      <a:pt x="14486" y="15593"/>
                    </a:lnTo>
                    <a:lnTo>
                      <a:pt x="14228" y="15491"/>
                    </a:lnTo>
                    <a:lnTo>
                      <a:pt x="14228" y="15356"/>
                    </a:lnTo>
                    <a:lnTo>
                      <a:pt x="14228" y="15221"/>
                    </a:lnTo>
                    <a:lnTo>
                      <a:pt x="14228" y="15086"/>
                    </a:lnTo>
                    <a:lnTo>
                      <a:pt x="14098" y="14951"/>
                    </a:lnTo>
                    <a:lnTo>
                      <a:pt x="14098" y="14783"/>
                    </a:lnTo>
                    <a:lnTo>
                      <a:pt x="14098" y="14681"/>
                    </a:lnTo>
                    <a:lnTo>
                      <a:pt x="14098" y="14513"/>
                    </a:lnTo>
                    <a:lnTo>
                      <a:pt x="13969" y="14378"/>
                    </a:lnTo>
                    <a:lnTo>
                      <a:pt x="13969" y="14209"/>
                    </a:lnTo>
                    <a:lnTo>
                      <a:pt x="13969" y="14074"/>
                    </a:lnTo>
                    <a:lnTo>
                      <a:pt x="13969" y="13939"/>
                    </a:lnTo>
                    <a:lnTo>
                      <a:pt x="13840" y="13770"/>
                    </a:lnTo>
                    <a:lnTo>
                      <a:pt x="13840" y="13601"/>
                    </a:lnTo>
                    <a:lnTo>
                      <a:pt x="13840" y="13466"/>
                    </a:lnTo>
                    <a:lnTo>
                      <a:pt x="13710" y="13298"/>
                    </a:lnTo>
                    <a:lnTo>
                      <a:pt x="13710" y="13129"/>
                    </a:lnTo>
                    <a:lnTo>
                      <a:pt x="13710" y="12994"/>
                    </a:lnTo>
                    <a:lnTo>
                      <a:pt x="13710" y="12791"/>
                    </a:lnTo>
                    <a:lnTo>
                      <a:pt x="13451" y="12690"/>
                    </a:lnTo>
                    <a:lnTo>
                      <a:pt x="13451" y="12488"/>
                    </a:lnTo>
                    <a:lnTo>
                      <a:pt x="13451" y="12319"/>
                    </a:lnTo>
                    <a:lnTo>
                      <a:pt x="13451" y="12150"/>
                    </a:lnTo>
                    <a:lnTo>
                      <a:pt x="13322" y="11981"/>
                    </a:lnTo>
                    <a:lnTo>
                      <a:pt x="13322" y="11846"/>
                    </a:lnTo>
                    <a:lnTo>
                      <a:pt x="13322" y="11678"/>
                    </a:lnTo>
                    <a:lnTo>
                      <a:pt x="13322" y="11509"/>
                    </a:lnTo>
                    <a:lnTo>
                      <a:pt x="13193" y="11306"/>
                    </a:lnTo>
                    <a:lnTo>
                      <a:pt x="13193" y="11138"/>
                    </a:lnTo>
                    <a:lnTo>
                      <a:pt x="13193" y="10969"/>
                    </a:lnTo>
                    <a:lnTo>
                      <a:pt x="13193" y="10834"/>
                    </a:lnTo>
                    <a:lnTo>
                      <a:pt x="13063" y="10631"/>
                    </a:lnTo>
                    <a:lnTo>
                      <a:pt x="13063" y="10463"/>
                    </a:lnTo>
                    <a:lnTo>
                      <a:pt x="13063" y="10260"/>
                    </a:lnTo>
                    <a:lnTo>
                      <a:pt x="13063" y="10091"/>
                    </a:lnTo>
                    <a:lnTo>
                      <a:pt x="12934" y="9923"/>
                    </a:lnTo>
                    <a:lnTo>
                      <a:pt x="12934" y="9720"/>
                    </a:lnTo>
                    <a:lnTo>
                      <a:pt x="12934" y="9551"/>
                    </a:lnTo>
                    <a:lnTo>
                      <a:pt x="12934" y="9349"/>
                    </a:lnTo>
                    <a:lnTo>
                      <a:pt x="12675" y="9214"/>
                    </a:lnTo>
                    <a:lnTo>
                      <a:pt x="12675" y="9045"/>
                    </a:lnTo>
                    <a:lnTo>
                      <a:pt x="12675" y="8843"/>
                    </a:lnTo>
                    <a:lnTo>
                      <a:pt x="12675" y="8674"/>
                    </a:lnTo>
                    <a:lnTo>
                      <a:pt x="12546" y="8471"/>
                    </a:lnTo>
                    <a:lnTo>
                      <a:pt x="12546" y="8303"/>
                    </a:lnTo>
                    <a:lnTo>
                      <a:pt x="12546" y="8100"/>
                    </a:lnTo>
                    <a:lnTo>
                      <a:pt x="12546" y="7931"/>
                    </a:lnTo>
                    <a:lnTo>
                      <a:pt x="12417" y="7763"/>
                    </a:lnTo>
                    <a:lnTo>
                      <a:pt x="12417" y="7560"/>
                    </a:lnTo>
                    <a:lnTo>
                      <a:pt x="12417" y="7425"/>
                    </a:lnTo>
                    <a:lnTo>
                      <a:pt x="12417" y="7223"/>
                    </a:lnTo>
                    <a:lnTo>
                      <a:pt x="12287" y="7054"/>
                    </a:lnTo>
                    <a:lnTo>
                      <a:pt x="12287" y="6885"/>
                    </a:lnTo>
                    <a:lnTo>
                      <a:pt x="12287" y="6683"/>
                    </a:lnTo>
                    <a:lnTo>
                      <a:pt x="12158" y="6514"/>
                    </a:lnTo>
                    <a:lnTo>
                      <a:pt x="12158" y="6345"/>
                    </a:lnTo>
                    <a:lnTo>
                      <a:pt x="12158" y="6143"/>
                    </a:lnTo>
                    <a:lnTo>
                      <a:pt x="12158" y="6008"/>
                    </a:lnTo>
                    <a:lnTo>
                      <a:pt x="11899" y="5839"/>
                    </a:lnTo>
                    <a:lnTo>
                      <a:pt x="11899" y="5670"/>
                    </a:lnTo>
                    <a:lnTo>
                      <a:pt x="11899" y="5501"/>
                    </a:lnTo>
                    <a:lnTo>
                      <a:pt x="11899" y="5299"/>
                    </a:lnTo>
                    <a:lnTo>
                      <a:pt x="11770" y="5130"/>
                    </a:lnTo>
                    <a:lnTo>
                      <a:pt x="11770" y="4995"/>
                    </a:lnTo>
                    <a:lnTo>
                      <a:pt x="11770" y="4826"/>
                    </a:lnTo>
                    <a:lnTo>
                      <a:pt x="11770" y="4658"/>
                    </a:lnTo>
                    <a:lnTo>
                      <a:pt x="11641" y="4489"/>
                    </a:lnTo>
                    <a:lnTo>
                      <a:pt x="11641" y="4388"/>
                    </a:lnTo>
                    <a:lnTo>
                      <a:pt x="11641" y="4219"/>
                    </a:lnTo>
                    <a:lnTo>
                      <a:pt x="11641" y="4050"/>
                    </a:lnTo>
                    <a:lnTo>
                      <a:pt x="11511" y="3881"/>
                    </a:lnTo>
                    <a:lnTo>
                      <a:pt x="11511" y="3780"/>
                    </a:lnTo>
                    <a:lnTo>
                      <a:pt x="11511" y="3611"/>
                    </a:lnTo>
                    <a:lnTo>
                      <a:pt x="11511" y="3443"/>
                    </a:lnTo>
                    <a:lnTo>
                      <a:pt x="11382" y="3308"/>
                    </a:lnTo>
                    <a:lnTo>
                      <a:pt x="11382" y="3173"/>
                    </a:lnTo>
                    <a:lnTo>
                      <a:pt x="11382" y="3038"/>
                    </a:lnTo>
                    <a:lnTo>
                      <a:pt x="11382" y="2903"/>
                    </a:lnTo>
                    <a:lnTo>
                      <a:pt x="11123" y="2801"/>
                    </a:lnTo>
                    <a:lnTo>
                      <a:pt x="11123" y="2633"/>
                    </a:lnTo>
                    <a:lnTo>
                      <a:pt x="11123" y="2498"/>
                    </a:lnTo>
                    <a:lnTo>
                      <a:pt x="11123" y="2396"/>
                    </a:lnTo>
                    <a:lnTo>
                      <a:pt x="10994" y="2261"/>
                    </a:lnTo>
                    <a:lnTo>
                      <a:pt x="10994" y="2160"/>
                    </a:lnTo>
                    <a:lnTo>
                      <a:pt x="10994" y="2059"/>
                    </a:lnTo>
                    <a:lnTo>
                      <a:pt x="10994" y="1958"/>
                    </a:lnTo>
                    <a:lnTo>
                      <a:pt x="10865" y="1856"/>
                    </a:lnTo>
                    <a:lnTo>
                      <a:pt x="10865" y="1823"/>
                    </a:lnTo>
                    <a:lnTo>
                      <a:pt x="10865" y="1755"/>
                    </a:lnTo>
                    <a:lnTo>
                      <a:pt x="10865" y="1620"/>
                    </a:lnTo>
                    <a:lnTo>
                      <a:pt x="10865" y="1553"/>
                    </a:lnTo>
                    <a:lnTo>
                      <a:pt x="10735" y="1451"/>
                    </a:lnTo>
                    <a:lnTo>
                      <a:pt x="10735" y="1384"/>
                    </a:lnTo>
                    <a:lnTo>
                      <a:pt x="10735" y="1283"/>
                    </a:lnTo>
                    <a:lnTo>
                      <a:pt x="10735" y="1215"/>
                    </a:lnTo>
                    <a:lnTo>
                      <a:pt x="10606" y="1148"/>
                    </a:lnTo>
                    <a:lnTo>
                      <a:pt x="10606" y="1046"/>
                    </a:lnTo>
                    <a:lnTo>
                      <a:pt x="10606" y="979"/>
                    </a:lnTo>
                    <a:lnTo>
                      <a:pt x="10606" y="945"/>
                    </a:lnTo>
                    <a:lnTo>
                      <a:pt x="10347" y="844"/>
                    </a:lnTo>
                    <a:lnTo>
                      <a:pt x="10347" y="810"/>
                    </a:lnTo>
                    <a:lnTo>
                      <a:pt x="10347" y="743"/>
                    </a:lnTo>
                    <a:lnTo>
                      <a:pt x="10347" y="675"/>
                    </a:lnTo>
                    <a:lnTo>
                      <a:pt x="10218" y="641"/>
                    </a:lnTo>
                    <a:lnTo>
                      <a:pt x="10218" y="608"/>
                    </a:lnTo>
                    <a:lnTo>
                      <a:pt x="10218" y="574"/>
                    </a:lnTo>
                    <a:lnTo>
                      <a:pt x="10218" y="540"/>
                    </a:lnTo>
                    <a:lnTo>
                      <a:pt x="10089" y="540"/>
                    </a:lnTo>
                    <a:lnTo>
                      <a:pt x="10218" y="574"/>
                    </a:lnTo>
                    <a:lnTo>
                      <a:pt x="10218" y="540"/>
                    </a:lnTo>
                    <a:lnTo>
                      <a:pt x="10089" y="540"/>
                    </a:lnTo>
                    <a:lnTo>
                      <a:pt x="10218" y="574"/>
                    </a:lnTo>
                    <a:lnTo>
                      <a:pt x="10606" y="608"/>
                    </a:lnTo>
                    <a:lnTo>
                      <a:pt x="11123" y="641"/>
                    </a:lnTo>
                    <a:lnTo>
                      <a:pt x="10994" y="641"/>
                    </a:lnTo>
                    <a:lnTo>
                      <a:pt x="11641" y="608"/>
                    </a:lnTo>
                    <a:lnTo>
                      <a:pt x="11899" y="574"/>
                    </a:lnTo>
                    <a:lnTo>
                      <a:pt x="11899" y="540"/>
                    </a:lnTo>
                    <a:lnTo>
                      <a:pt x="11899" y="574"/>
                    </a:lnTo>
                    <a:lnTo>
                      <a:pt x="11899" y="540"/>
                    </a:lnTo>
                    <a:lnTo>
                      <a:pt x="11899" y="574"/>
                    </a:lnTo>
                    <a:lnTo>
                      <a:pt x="11899" y="608"/>
                    </a:lnTo>
                    <a:lnTo>
                      <a:pt x="11770" y="641"/>
                    </a:lnTo>
                    <a:lnTo>
                      <a:pt x="11770" y="675"/>
                    </a:lnTo>
                    <a:lnTo>
                      <a:pt x="11770" y="743"/>
                    </a:lnTo>
                    <a:lnTo>
                      <a:pt x="11770" y="810"/>
                    </a:lnTo>
                    <a:lnTo>
                      <a:pt x="11641" y="844"/>
                    </a:lnTo>
                    <a:lnTo>
                      <a:pt x="11641" y="945"/>
                    </a:lnTo>
                    <a:lnTo>
                      <a:pt x="11641" y="979"/>
                    </a:lnTo>
                    <a:lnTo>
                      <a:pt x="11641" y="1046"/>
                    </a:lnTo>
                    <a:lnTo>
                      <a:pt x="11511" y="1148"/>
                    </a:lnTo>
                    <a:lnTo>
                      <a:pt x="11511" y="1215"/>
                    </a:lnTo>
                    <a:lnTo>
                      <a:pt x="11511" y="1283"/>
                    </a:lnTo>
                    <a:lnTo>
                      <a:pt x="11511" y="1384"/>
                    </a:lnTo>
                    <a:lnTo>
                      <a:pt x="11382" y="1451"/>
                    </a:lnTo>
                    <a:lnTo>
                      <a:pt x="11382" y="1553"/>
                    </a:lnTo>
                    <a:lnTo>
                      <a:pt x="11382" y="1620"/>
                    </a:lnTo>
                    <a:lnTo>
                      <a:pt x="11382" y="1755"/>
                    </a:lnTo>
                    <a:lnTo>
                      <a:pt x="11123" y="1856"/>
                    </a:lnTo>
                    <a:lnTo>
                      <a:pt x="11123" y="1958"/>
                    </a:lnTo>
                    <a:lnTo>
                      <a:pt x="11123" y="2059"/>
                    </a:lnTo>
                    <a:lnTo>
                      <a:pt x="11123" y="2160"/>
                    </a:lnTo>
                    <a:lnTo>
                      <a:pt x="10994" y="2261"/>
                    </a:lnTo>
                    <a:lnTo>
                      <a:pt x="10994" y="2396"/>
                    </a:lnTo>
                    <a:lnTo>
                      <a:pt x="10994" y="2498"/>
                    </a:lnTo>
                    <a:lnTo>
                      <a:pt x="10994" y="2633"/>
                    </a:lnTo>
                    <a:lnTo>
                      <a:pt x="10865" y="2801"/>
                    </a:lnTo>
                    <a:lnTo>
                      <a:pt x="10865" y="2903"/>
                    </a:lnTo>
                    <a:lnTo>
                      <a:pt x="10865" y="3038"/>
                    </a:lnTo>
                    <a:lnTo>
                      <a:pt x="10865" y="3173"/>
                    </a:lnTo>
                    <a:lnTo>
                      <a:pt x="10735" y="3308"/>
                    </a:lnTo>
                    <a:lnTo>
                      <a:pt x="10735" y="3443"/>
                    </a:lnTo>
                    <a:lnTo>
                      <a:pt x="10735" y="3611"/>
                    </a:lnTo>
                    <a:lnTo>
                      <a:pt x="10735" y="3780"/>
                    </a:lnTo>
                    <a:lnTo>
                      <a:pt x="10606" y="3881"/>
                    </a:lnTo>
                    <a:lnTo>
                      <a:pt x="10606" y="4050"/>
                    </a:lnTo>
                    <a:lnTo>
                      <a:pt x="10606" y="4219"/>
                    </a:lnTo>
                    <a:lnTo>
                      <a:pt x="10606" y="4388"/>
                    </a:lnTo>
                    <a:lnTo>
                      <a:pt x="10347" y="4489"/>
                    </a:lnTo>
                    <a:lnTo>
                      <a:pt x="10347" y="4658"/>
                    </a:lnTo>
                    <a:lnTo>
                      <a:pt x="10347" y="4826"/>
                    </a:lnTo>
                    <a:lnTo>
                      <a:pt x="10347" y="4995"/>
                    </a:lnTo>
                    <a:lnTo>
                      <a:pt x="10218" y="5130"/>
                    </a:lnTo>
                    <a:lnTo>
                      <a:pt x="10218" y="5299"/>
                    </a:lnTo>
                    <a:lnTo>
                      <a:pt x="10218" y="5501"/>
                    </a:lnTo>
                    <a:lnTo>
                      <a:pt x="10218" y="5670"/>
                    </a:lnTo>
                    <a:lnTo>
                      <a:pt x="10089" y="5839"/>
                    </a:lnTo>
                    <a:lnTo>
                      <a:pt x="10089" y="6008"/>
                    </a:lnTo>
                    <a:lnTo>
                      <a:pt x="10089" y="6143"/>
                    </a:lnTo>
                    <a:lnTo>
                      <a:pt x="10089" y="6345"/>
                    </a:lnTo>
                    <a:lnTo>
                      <a:pt x="9959" y="6514"/>
                    </a:lnTo>
                    <a:lnTo>
                      <a:pt x="9959" y="6683"/>
                    </a:lnTo>
                    <a:lnTo>
                      <a:pt x="9959" y="6885"/>
                    </a:lnTo>
                    <a:lnTo>
                      <a:pt x="9830" y="7054"/>
                    </a:lnTo>
                    <a:lnTo>
                      <a:pt x="9830" y="7223"/>
                    </a:lnTo>
                    <a:lnTo>
                      <a:pt x="9830" y="7425"/>
                    </a:lnTo>
                    <a:lnTo>
                      <a:pt x="9830" y="7560"/>
                    </a:lnTo>
                    <a:lnTo>
                      <a:pt x="9571" y="7763"/>
                    </a:lnTo>
                    <a:lnTo>
                      <a:pt x="9571" y="7931"/>
                    </a:lnTo>
                    <a:lnTo>
                      <a:pt x="9571" y="8100"/>
                    </a:lnTo>
                    <a:lnTo>
                      <a:pt x="9571" y="8303"/>
                    </a:lnTo>
                    <a:lnTo>
                      <a:pt x="9442" y="8471"/>
                    </a:lnTo>
                    <a:lnTo>
                      <a:pt x="9442" y="8674"/>
                    </a:lnTo>
                    <a:lnTo>
                      <a:pt x="9442" y="8843"/>
                    </a:lnTo>
                    <a:lnTo>
                      <a:pt x="9442" y="9045"/>
                    </a:lnTo>
                    <a:lnTo>
                      <a:pt x="9313" y="9214"/>
                    </a:lnTo>
                    <a:lnTo>
                      <a:pt x="9313" y="9349"/>
                    </a:lnTo>
                    <a:lnTo>
                      <a:pt x="9313" y="9551"/>
                    </a:lnTo>
                    <a:lnTo>
                      <a:pt x="9313" y="9720"/>
                    </a:lnTo>
                    <a:lnTo>
                      <a:pt x="9183" y="9923"/>
                    </a:lnTo>
                    <a:lnTo>
                      <a:pt x="9183" y="10091"/>
                    </a:lnTo>
                    <a:lnTo>
                      <a:pt x="9183" y="10260"/>
                    </a:lnTo>
                    <a:lnTo>
                      <a:pt x="9183" y="10463"/>
                    </a:lnTo>
                    <a:lnTo>
                      <a:pt x="9054" y="10631"/>
                    </a:lnTo>
                    <a:lnTo>
                      <a:pt x="9054" y="10834"/>
                    </a:lnTo>
                    <a:lnTo>
                      <a:pt x="9054" y="10969"/>
                    </a:lnTo>
                    <a:lnTo>
                      <a:pt x="9054" y="11138"/>
                    </a:lnTo>
                    <a:lnTo>
                      <a:pt x="8795" y="11306"/>
                    </a:lnTo>
                    <a:lnTo>
                      <a:pt x="8795" y="11509"/>
                    </a:lnTo>
                    <a:lnTo>
                      <a:pt x="8795" y="11678"/>
                    </a:lnTo>
                    <a:lnTo>
                      <a:pt x="8795" y="11846"/>
                    </a:lnTo>
                    <a:lnTo>
                      <a:pt x="8666" y="11981"/>
                    </a:lnTo>
                    <a:lnTo>
                      <a:pt x="8666" y="12150"/>
                    </a:lnTo>
                    <a:lnTo>
                      <a:pt x="8666" y="12319"/>
                    </a:lnTo>
                    <a:lnTo>
                      <a:pt x="8666" y="12488"/>
                    </a:lnTo>
                    <a:lnTo>
                      <a:pt x="8537" y="12690"/>
                    </a:lnTo>
                    <a:lnTo>
                      <a:pt x="8537" y="12791"/>
                    </a:lnTo>
                    <a:lnTo>
                      <a:pt x="8537" y="12994"/>
                    </a:lnTo>
                    <a:lnTo>
                      <a:pt x="8537" y="13129"/>
                    </a:lnTo>
                    <a:lnTo>
                      <a:pt x="8407" y="13298"/>
                    </a:lnTo>
                    <a:lnTo>
                      <a:pt x="8407" y="13466"/>
                    </a:lnTo>
                    <a:lnTo>
                      <a:pt x="8407" y="13601"/>
                    </a:lnTo>
                    <a:lnTo>
                      <a:pt x="8278" y="13770"/>
                    </a:lnTo>
                    <a:lnTo>
                      <a:pt x="8278" y="13939"/>
                    </a:lnTo>
                    <a:lnTo>
                      <a:pt x="8278" y="14074"/>
                    </a:lnTo>
                    <a:lnTo>
                      <a:pt x="8278" y="14209"/>
                    </a:lnTo>
                    <a:lnTo>
                      <a:pt x="8019" y="14378"/>
                    </a:lnTo>
                    <a:lnTo>
                      <a:pt x="8019" y="14513"/>
                    </a:lnTo>
                    <a:lnTo>
                      <a:pt x="8019" y="14681"/>
                    </a:lnTo>
                    <a:lnTo>
                      <a:pt x="8019" y="14783"/>
                    </a:lnTo>
                    <a:lnTo>
                      <a:pt x="7890" y="14951"/>
                    </a:lnTo>
                    <a:lnTo>
                      <a:pt x="7890" y="15086"/>
                    </a:lnTo>
                    <a:lnTo>
                      <a:pt x="7890" y="15221"/>
                    </a:lnTo>
                    <a:lnTo>
                      <a:pt x="7890" y="15356"/>
                    </a:lnTo>
                    <a:lnTo>
                      <a:pt x="7760" y="15491"/>
                    </a:lnTo>
                    <a:lnTo>
                      <a:pt x="7760" y="15626"/>
                    </a:lnTo>
                    <a:lnTo>
                      <a:pt x="7760" y="15761"/>
                    </a:lnTo>
                    <a:lnTo>
                      <a:pt x="7760" y="15896"/>
                    </a:lnTo>
                    <a:lnTo>
                      <a:pt x="7631" y="15998"/>
                    </a:lnTo>
                    <a:lnTo>
                      <a:pt x="7631" y="16133"/>
                    </a:lnTo>
                    <a:lnTo>
                      <a:pt x="7631" y="16234"/>
                    </a:lnTo>
                    <a:lnTo>
                      <a:pt x="7631" y="16369"/>
                    </a:lnTo>
                    <a:lnTo>
                      <a:pt x="7502" y="16504"/>
                    </a:lnTo>
                    <a:lnTo>
                      <a:pt x="7502" y="16605"/>
                    </a:lnTo>
                    <a:lnTo>
                      <a:pt x="7502" y="16740"/>
                    </a:lnTo>
                    <a:lnTo>
                      <a:pt x="7502" y="16808"/>
                    </a:lnTo>
                    <a:lnTo>
                      <a:pt x="7243" y="16943"/>
                    </a:lnTo>
                    <a:lnTo>
                      <a:pt x="7243" y="17044"/>
                    </a:lnTo>
                    <a:lnTo>
                      <a:pt x="7243" y="17179"/>
                    </a:lnTo>
                    <a:lnTo>
                      <a:pt x="7243" y="17246"/>
                    </a:lnTo>
                    <a:lnTo>
                      <a:pt x="7114" y="17381"/>
                    </a:lnTo>
                    <a:lnTo>
                      <a:pt x="7114" y="17449"/>
                    </a:lnTo>
                    <a:lnTo>
                      <a:pt x="7114" y="17584"/>
                    </a:lnTo>
                    <a:lnTo>
                      <a:pt x="7114" y="17651"/>
                    </a:lnTo>
                    <a:lnTo>
                      <a:pt x="6984" y="17786"/>
                    </a:lnTo>
                    <a:lnTo>
                      <a:pt x="6984" y="17854"/>
                    </a:lnTo>
                    <a:lnTo>
                      <a:pt x="6984" y="17955"/>
                    </a:lnTo>
                    <a:lnTo>
                      <a:pt x="6855" y="18056"/>
                    </a:lnTo>
                    <a:lnTo>
                      <a:pt x="6855" y="18158"/>
                    </a:lnTo>
                    <a:lnTo>
                      <a:pt x="6855" y="18225"/>
                    </a:lnTo>
                    <a:lnTo>
                      <a:pt x="6855" y="18326"/>
                    </a:lnTo>
                    <a:lnTo>
                      <a:pt x="6726" y="18394"/>
                    </a:lnTo>
                    <a:lnTo>
                      <a:pt x="6726" y="18461"/>
                    </a:lnTo>
                    <a:lnTo>
                      <a:pt x="6726" y="18563"/>
                    </a:lnTo>
                    <a:lnTo>
                      <a:pt x="6726" y="18630"/>
                    </a:lnTo>
                    <a:lnTo>
                      <a:pt x="6467" y="18731"/>
                    </a:lnTo>
                    <a:lnTo>
                      <a:pt x="6467" y="18799"/>
                    </a:lnTo>
                    <a:lnTo>
                      <a:pt x="6467" y="18866"/>
                    </a:lnTo>
                    <a:lnTo>
                      <a:pt x="6467" y="18968"/>
                    </a:lnTo>
                    <a:lnTo>
                      <a:pt x="6338" y="19001"/>
                    </a:lnTo>
                    <a:lnTo>
                      <a:pt x="6338" y="19069"/>
                    </a:lnTo>
                    <a:lnTo>
                      <a:pt x="6338" y="19170"/>
                    </a:lnTo>
                    <a:lnTo>
                      <a:pt x="6338" y="19204"/>
                    </a:lnTo>
                    <a:lnTo>
                      <a:pt x="6208" y="19271"/>
                    </a:lnTo>
                    <a:lnTo>
                      <a:pt x="6208" y="19339"/>
                    </a:lnTo>
                    <a:lnTo>
                      <a:pt x="6208" y="19406"/>
                    </a:lnTo>
                    <a:lnTo>
                      <a:pt x="6208" y="19474"/>
                    </a:lnTo>
                    <a:lnTo>
                      <a:pt x="6079" y="19541"/>
                    </a:lnTo>
                    <a:lnTo>
                      <a:pt x="6079" y="19575"/>
                    </a:lnTo>
                    <a:lnTo>
                      <a:pt x="6079" y="19643"/>
                    </a:lnTo>
                    <a:lnTo>
                      <a:pt x="6079" y="19676"/>
                    </a:lnTo>
                    <a:lnTo>
                      <a:pt x="5950" y="19744"/>
                    </a:lnTo>
                    <a:lnTo>
                      <a:pt x="5950" y="19811"/>
                    </a:lnTo>
                    <a:lnTo>
                      <a:pt x="5950" y="19845"/>
                    </a:lnTo>
                    <a:lnTo>
                      <a:pt x="5691" y="19879"/>
                    </a:lnTo>
                    <a:lnTo>
                      <a:pt x="5691" y="19980"/>
                    </a:lnTo>
                    <a:lnTo>
                      <a:pt x="5691" y="20014"/>
                    </a:lnTo>
                    <a:lnTo>
                      <a:pt x="5691" y="20048"/>
                    </a:lnTo>
                    <a:lnTo>
                      <a:pt x="5562" y="20081"/>
                    </a:lnTo>
                    <a:lnTo>
                      <a:pt x="5562" y="20149"/>
                    </a:lnTo>
                    <a:lnTo>
                      <a:pt x="5562" y="20183"/>
                    </a:lnTo>
                    <a:lnTo>
                      <a:pt x="5562" y="20216"/>
                    </a:lnTo>
                    <a:lnTo>
                      <a:pt x="5432" y="20250"/>
                    </a:lnTo>
                    <a:lnTo>
                      <a:pt x="5432" y="20284"/>
                    </a:lnTo>
                    <a:lnTo>
                      <a:pt x="5432" y="20351"/>
                    </a:lnTo>
                    <a:lnTo>
                      <a:pt x="5432" y="20385"/>
                    </a:lnTo>
                    <a:lnTo>
                      <a:pt x="5303" y="20419"/>
                    </a:lnTo>
                    <a:lnTo>
                      <a:pt x="5303" y="20453"/>
                    </a:lnTo>
                    <a:lnTo>
                      <a:pt x="5303" y="20486"/>
                    </a:lnTo>
                    <a:lnTo>
                      <a:pt x="5174" y="20554"/>
                    </a:lnTo>
                    <a:lnTo>
                      <a:pt x="5174" y="20588"/>
                    </a:lnTo>
                    <a:lnTo>
                      <a:pt x="5174" y="20621"/>
                    </a:lnTo>
                    <a:lnTo>
                      <a:pt x="4915" y="20655"/>
                    </a:lnTo>
                    <a:lnTo>
                      <a:pt x="4915" y="20689"/>
                    </a:lnTo>
                    <a:lnTo>
                      <a:pt x="4915" y="20756"/>
                    </a:lnTo>
                    <a:lnTo>
                      <a:pt x="4786" y="20756"/>
                    </a:lnTo>
                    <a:lnTo>
                      <a:pt x="4786" y="20790"/>
                    </a:lnTo>
                    <a:lnTo>
                      <a:pt x="4786" y="20824"/>
                    </a:lnTo>
                    <a:lnTo>
                      <a:pt x="4656" y="20858"/>
                    </a:lnTo>
                    <a:lnTo>
                      <a:pt x="4656" y="20891"/>
                    </a:lnTo>
                    <a:lnTo>
                      <a:pt x="4527" y="20891"/>
                    </a:lnTo>
                    <a:lnTo>
                      <a:pt x="4527" y="20959"/>
                    </a:lnTo>
                    <a:lnTo>
                      <a:pt x="4527" y="20993"/>
                    </a:lnTo>
                    <a:lnTo>
                      <a:pt x="4398" y="20993"/>
                    </a:lnTo>
                    <a:lnTo>
                      <a:pt x="4398" y="21060"/>
                    </a:lnTo>
                    <a:lnTo>
                      <a:pt x="4139" y="21060"/>
                    </a:lnTo>
                    <a:lnTo>
                      <a:pt x="4398" y="21026"/>
                    </a:lnTo>
                    <a:lnTo>
                      <a:pt x="4398" y="21060"/>
                    </a:lnTo>
                    <a:lnTo>
                      <a:pt x="4139" y="21060"/>
                    </a:lnTo>
                    <a:lnTo>
                      <a:pt x="4139" y="21094"/>
                    </a:lnTo>
                    <a:lnTo>
                      <a:pt x="4010" y="21161"/>
                    </a:lnTo>
                    <a:lnTo>
                      <a:pt x="3880" y="21195"/>
                    </a:lnTo>
                    <a:lnTo>
                      <a:pt x="4139" y="21094"/>
                    </a:lnTo>
                    <a:lnTo>
                      <a:pt x="4010" y="21161"/>
                    </a:lnTo>
                    <a:lnTo>
                      <a:pt x="3880" y="21195"/>
                    </a:lnTo>
                    <a:lnTo>
                      <a:pt x="3880" y="21229"/>
                    </a:lnTo>
                    <a:lnTo>
                      <a:pt x="3751" y="21229"/>
                    </a:lnTo>
                    <a:lnTo>
                      <a:pt x="3751" y="21263"/>
                    </a:lnTo>
                    <a:lnTo>
                      <a:pt x="3622" y="21296"/>
                    </a:lnTo>
                    <a:lnTo>
                      <a:pt x="3234" y="21364"/>
                    </a:lnTo>
                    <a:lnTo>
                      <a:pt x="3622" y="21263"/>
                    </a:lnTo>
                    <a:lnTo>
                      <a:pt x="3363" y="21364"/>
                    </a:lnTo>
                    <a:lnTo>
                      <a:pt x="3234" y="21364"/>
                    </a:lnTo>
                    <a:lnTo>
                      <a:pt x="3234" y="21398"/>
                    </a:lnTo>
                    <a:lnTo>
                      <a:pt x="3622" y="21296"/>
                    </a:lnTo>
                    <a:lnTo>
                      <a:pt x="3363" y="21364"/>
                    </a:lnTo>
                    <a:lnTo>
                      <a:pt x="3104" y="21398"/>
                    </a:lnTo>
                    <a:lnTo>
                      <a:pt x="3363" y="21296"/>
                    </a:lnTo>
                    <a:lnTo>
                      <a:pt x="3234" y="21398"/>
                    </a:lnTo>
                    <a:lnTo>
                      <a:pt x="3104" y="21398"/>
                    </a:lnTo>
                    <a:lnTo>
                      <a:pt x="2975" y="21431"/>
                    </a:lnTo>
                    <a:lnTo>
                      <a:pt x="3234" y="21364"/>
                    </a:lnTo>
                    <a:lnTo>
                      <a:pt x="3104" y="21398"/>
                    </a:lnTo>
                    <a:lnTo>
                      <a:pt x="2975" y="21431"/>
                    </a:lnTo>
                    <a:lnTo>
                      <a:pt x="2846" y="21431"/>
                    </a:lnTo>
                    <a:lnTo>
                      <a:pt x="2846" y="21465"/>
                    </a:lnTo>
                    <a:lnTo>
                      <a:pt x="2587" y="21465"/>
                    </a:lnTo>
                    <a:lnTo>
                      <a:pt x="2328" y="21499"/>
                    </a:lnTo>
                    <a:lnTo>
                      <a:pt x="1811" y="21499"/>
                    </a:lnTo>
                    <a:lnTo>
                      <a:pt x="2457" y="21465"/>
                    </a:lnTo>
                    <a:lnTo>
                      <a:pt x="2457" y="21499"/>
                    </a:lnTo>
                    <a:lnTo>
                      <a:pt x="2199" y="21566"/>
                    </a:lnTo>
                    <a:lnTo>
                      <a:pt x="1811" y="21566"/>
                    </a:lnTo>
                    <a:lnTo>
                      <a:pt x="1681" y="21566"/>
                    </a:lnTo>
                    <a:lnTo>
                      <a:pt x="2457" y="21499"/>
                    </a:lnTo>
                    <a:lnTo>
                      <a:pt x="2328" y="21499"/>
                    </a:lnTo>
                    <a:lnTo>
                      <a:pt x="2069" y="21566"/>
                    </a:lnTo>
                    <a:lnTo>
                      <a:pt x="1681" y="21566"/>
                    </a:lnTo>
                    <a:lnTo>
                      <a:pt x="2328" y="21499"/>
                    </a:lnTo>
                    <a:lnTo>
                      <a:pt x="1811" y="21566"/>
                    </a:lnTo>
                    <a:lnTo>
                      <a:pt x="1552" y="21566"/>
                    </a:lnTo>
                    <a:lnTo>
                      <a:pt x="2199" y="21499"/>
                    </a:lnTo>
                    <a:lnTo>
                      <a:pt x="1811" y="21600"/>
                    </a:lnTo>
                    <a:lnTo>
                      <a:pt x="1552" y="21600"/>
                    </a:lnTo>
                    <a:lnTo>
                      <a:pt x="1423" y="21600"/>
                    </a:lnTo>
                    <a:lnTo>
                      <a:pt x="2069" y="21499"/>
                    </a:lnTo>
                    <a:lnTo>
                      <a:pt x="1681" y="21600"/>
                    </a:lnTo>
                    <a:lnTo>
                      <a:pt x="1423" y="21600"/>
                    </a:lnTo>
                    <a:lnTo>
                      <a:pt x="2069" y="21566"/>
                    </a:lnTo>
                    <a:lnTo>
                      <a:pt x="1681" y="21600"/>
                    </a:lnTo>
                    <a:lnTo>
                      <a:pt x="1293" y="21600"/>
                    </a:lnTo>
                    <a:lnTo>
                      <a:pt x="1811" y="21566"/>
                    </a:lnTo>
                    <a:lnTo>
                      <a:pt x="1552" y="21600"/>
                    </a:lnTo>
                    <a:lnTo>
                      <a:pt x="1293" y="21600"/>
                    </a:lnTo>
                    <a:lnTo>
                      <a:pt x="2457" y="21263"/>
                    </a:lnTo>
                    <a:lnTo>
                      <a:pt x="2457" y="21296"/>
                    </a:lnTo>
                    <a:lnTo>
                      <a:pt x="0" y="21296"/>
                    </a:lnTo>
                    <a:close/>
                    <a:moveTo>
                      <a:pt x="0" y="21296"/>
                    </a:moveTo>
                  </a:path>
                </a:pathLst>
              </a:cu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221" name="Freeform 6"/>
              <p:cNvSpPr>
                <a:spLocks/>
              </p:cNvSpPr>
              <p:nvPr/>
            </p:nvSpPr>
            <p:spPr bwMode="auto">
              <a:xfrm>
                <a:off x="4297363" y="2484438"/>
                <a:ext cx="265112" cy="1016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2147483647 w 21600"/>
                  <a:gd name="T111" fmla="*/ 2147483647 h 21600"/>
                  <a:gd name="T112" fmla="*/ 2147483647 w 21600"/>
                  <a:gd name="T113" fmla="*/ 2147483647 h 21600"/>
                  <a:gd name="T114" fmla="*/ 2147483647 w 21600"/>
                  <a:gd name="T115" fmla="*/ 2147483647 h 21600"/>
                  <a:gd name="T116" fmla="*/ 2147483647 w 21600"/>
                  <a:gd name="T117" fmla="*/ 2147483647 h 21600"/>
                  <a:gd name="T118" fmla="*/ 2147483647 w 21600"/>
                  <a:gd name="T119" fmla="*/ 2147483647 h 21600"/>
                  <a:gd name="T120" fmla="*/ 2147483647 w 21600"/>
                  <a:gd name="T121" fmla="*/ 2147483647 h 21600"/>
                  <a:gd name="T122" fmla="*/ 2147483647 w 21600"/>
                  <a:gd name="T123" fmla="*/ 2147483647 h 21600"/>
                  <a:gd name="T124" fmla="*/ 2147483647 w 21600"/>
                  <a:gd name="T125" fmla="*/ 2147483647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0" y="21296"/>
                    </a:moveTo>
                    <a:lnTo>
                      <a:pt x="0" y="21263"/>
                    </a:lnTo>
                    <a:lnTo>
                      <a:pt x="0" y="20959"/>
                    </a:lnTo>
                    <a:lnTo>
                      <a:pt x="1293" y="20959"/>
                    </a:lnTo>
                    <a:lnTo>
                      <a:pt x="647" y="20993"/>
                    </a:lnTo>
                    <a:lnTo>
                      <a:pt x="905" y="20959"/>
                    </a:lnTo>
                    <a:lnTo>
                      <a:pt x="1293" y="20959"/>
                    </a:lnTo>
                    <a:lnTo>
                      <a:pt x="647" y="20993"/>
                    </a:lnTo>
                    <a:lnTo>
                      <a:pt x="776" y="20993"/>
                    </a:lnTo>
                    <a:lnTo>
                      <a:pt x="905" y="20959"/>
                    </a:lnTo>
                    <a:lnTo>
                      <a:pt x="1423" y="20959"/>
                    </a:lnTo>
                    <a:lnTo>
                      <a:pt x="776" y="20993"/>
                    </a:lnTo>
                    <a:lnTo>
                      <a:pt x="1035" y="20959"/>
                    </a:lnTo>
                    <a:lnTo>
                      <a:pt x="1552" y="20959"/>
                    </a:lnTo>
                    <a:lnTo>
                      <a:pt x="905" y="20959"/>
                    </a:lnTo>
                    <a:lnTo>
                      <a:pt x="1293" y="20891"/>
                    </a:lnTo>
                    <a:lnTo>
                      <a:pt x="1552" y="20891"/>
                    </a:lnTo>
                    <a:lnTo>
                      <a:pt x="905" y="20959"/>
                    </a:lnTo>
                    <a:lnTo>
                      <a:pt x="1035" y="20959"/>
                    </a:lnTo>
                    <a:lnTo>
                      <a:pt x="1293" y="20891"/>
                    </a:lnTo>
                    <a:lnTo>
                      <a:pt x="1681" y="20891"/>
                    </a:lnTo>
                    <a:lnTo>
                      <a:pt x="1035" y="20959"/>
                    </a:lnTo>
                    <a:lnTo>
                      <a:pt x="1423" y="20891"/>
                    </a:lnTo>
                    <a:lnTo>
                      <a:pt x="1811" y="20891"/>
                    </a:lnTo>
                    <a:lnTo>
                      <a:pt x="1293" y="20959"/>
                    </a:lnTo>
                    <a:lnTo>
                      <a:pt x="1552" y="20858"/>
                    </a:lnTo>
                    <a:lnTo>
                      <a:pt x="1811" y="20858"/>
                    </a:lnTo>
                    <a:lnTo>
                      <a:pt x="1293" y="20959"/>
                    </a:lnTo>
                    <a:lnTo>
                      <a:pt x="1423" y="20891"/>
                    </a:lnTo>
                    <a:lnTo>
                      <a:pt x="1552" y="20891"/>
                    </a:lnTo>
                    <a:lnTo>
                      <a:pt x="1552" y="20858"/>
                    </a:lnTo>
                    <a:lnTo>
                      <a:pt x="1681" y="20858"/>
                    </a:lnTo>
                    <a:lnTo>
                      <a:pt x="1423" y="20959"/>
                    </a:lnTo>
                    <a:lnTo>
                      <a:pt x="1552" y="20858"/>
                    </a:lnTo>
                    <a:lnTo>
                      <a:pt x="1681" y="20858"/>
                    </a:lnTo>
                    <a:lnTo>
                      <a:pt x="1811" y="20858"/>
                    </a:lnTo>
                    <a:lnTo>
                      <a:pt x="1811" y="20824"/>
                    </a:lnTo>
                    <a:lnTo>
                      <a:pt x="1552" y="20891"/>
                    </a:lnTo>
                    <a:lnTo>
                      <a:pt x="1681" y="20858"/>
                    </a:lnTo>
                    <a:lnTo>
                      <a:pt x="1811" y="20824"/>
                    </a:lnTo>
                    <a:lnTo>
                      <a:pt x="1552" y="20891"/>
                    </a:lnTo>
                    <a:lnTo>
                      <a:pt x="1552" y="20858"/>
                    </a:lnTo>
                    <a:lnTo>
                      <a:pt x="1681" y="20824"/>
                    </a:lnTo>
                    <a:lnTo>
                      <a:pt x="2069" y="20824"/>
                    </a:lnTo>
                    <a:lnTo>
                      <a:pt x="1681" y="20858"/>
                    </a:lnTo>
                    <a:lnTo>
                      <a:pt x="1811" y="20824"/>
                    </a:lnTo>
                    <a:lnTo>
                      <a:pt x="2069" y="20790"/>
                    </a:lnTo>
                    <a:lnTo>
                      <a:pt x="1681" y="20858"/>
                    </a:lnTo>
                    <a:lnTo>
                      <a:pt x="1811" y="20824"/>
                    </a:lnTo>
                    <a:lnTo>
                      <a:pt x="2069" y="20790"/>
                    </a:lnTo>
                    <a:lnTo>
                      <a:pt x="2069" y="20756"/>
                    </a:lnTo>
                    <a:lnTo>
                      <a:pt x="1811" y="20824"/>
                    </a:lnTo>
                    <a:lnTo>
                      <a:pt x="2069" y="20790"/>
                    </a:lnTo>
                    <a:lnTo>
                      <a:pt x="2069" y="20756"/>
                    </a:lnTo>
                    <a:lnTo>
                      <a:pt x="2199" y="20756"/>
                    </a:lnTo>
                    <a:lnTo>
                      <a:pt x="2199" y="20689"/>
                    </a:lnTo>
                    <a:lnTo>
                      <a:pt x="2069" y="20790"/>
                    </a:lnTo>
                    <a:lnTo>
                      <a:pt x="2069" y="20756"/>
                    </a:lnTo>
                    <a:lnTo>
                      <a:pt x="2199" y="20756"/>
                    </a:lnTo>
                    <a:lnTo>
                      <a:pt x="2199" y="20689"/>
                    </a:lnTo>
                    <a:lnTo>
                      <a:pt x="2328" y="20655"/>
                    </a:lnTo>
                    <a:lnTo>
                      <a:pt x="2199" y="20689"/>
                    </a:lnTo>
                    <a:lnTo>
                      <a:pt x="2328" y="20655"/>
                    </a:lnTo>
                    <a:lnTo>
                      <a:pt x="2328" y="20621"/>
                    </a:lnTo>
                    <a:lnTo>
                      <a:pt x="2457" y="20588"/>
                    </a:lnTo>
                    <a:lnTo>
                      <a:pt x="2457" y="20554"/>
                    </a:lnTo>
                    <a:lnTo>
                      <a:pt x="2457" y="20486"/>
                    </a:lnTo>
                    <a:lnTo>
                      <a:pt x="2587" y="20486"/>
                    </a:lnTo>
                    <a:lnTo>
                      <a:pt x="2587" y="20453"/>
                    </a:lnTo>
                    <a:lnTo>
                      <a:pt x="2587" y="20419"/>
                    </a:lnTo>
                    <a:lnTo>
                      <a:pt x="2846" y="20385"/>
                    </a:lnTo>
                    <a:lnTo>
                      <a:pt x="2846" y="20351"/>
                    </a:lnTo>
                    <a:lnTo>
                      <a:pt x="2846" y="20284"/>
                    </a:lnTo>
                    <a:lnTo>
                      <a:pt x="2975" y="20250"/>
                    </a:lnTo>
                    <a:lnTo>
                      <a:pt x="2975" y="20216"/>
                    </a:lnTo>
                    <a:lnTo>
                      <a:pt x="2975" y="20183"/>
                    </a:lnTo>
                    <a:lnTo>
                      <a:pt x="3104" y="20149"/>
                    </a:lnTo>
                    <a:lnTo>
                      <a:pt x="3104" y="20081"/>
                    </a:lnTo>
                    <a:lnTo>
                      <a:pt x="3104" y="20048"/>
                    </a:lnTo>
                    <a:lnTo>
                      <a:pt x="3104" y="20014"/>
                    </a:lnTo>
                    <a:lnTo>
                      <a:pt x="3234" y="19980"/>
                    </a:lnTo>
                    <a:lnTo>
                      <a:pt x="3234" y="19946"/>
                    </a:lnTo>
                    <a:lnTo>
                      <a:pt x="3234" y="19879"/>
                    </a:lnTo>
                    <a:lnTo>
                      <a:pt x="3234" y="19845"/>
                    </a:lnTo>
                    <a:lnTo>
                      <a:pt x="3363" y="19811"/>
                    </a:lnTo>
                    <a:lnTo>
                      <a:pt x="3363" y="19778"/>
                    </a:lnTo>
                    <a:lnTo>
                      <a:pt x="3363" y="19744"/>
                    </a:lnTo>
                    <a:lnTo>
                      <a:pt x="3363" y="19676"/>
                    </a:lnTo>
                    <a:lnTo>
                      <a:pt x="3622" y="19643"/>
                    </a:lnTo>
                    <a:lnTo>
                      <a:pt x="3622" y="19575"/>
                    </a:lnTo>
                    <a:lnTo>
                      <a:pt x="3622" y="19541"/>
                    </a:lnTo>
                    <a:lnTo>
                      <a:pt x="3622" y="19440"/>
                    </a:lnTo>
                    <a:lnTo>
                      <a:pt x="3751" y="19406"/>
                    </a:lnTo>
                    <a:lnTo>
                      <a:pt x="3751" y="19373"/>
                    </a:lnTo>
                    <a:lnTo>
                      <a:pt x="3751" y="19271"/>
                    </a:lnTo>
                    <a:lnTo>
                      <a:pt x="3751" y="19238"/>
                    </a:lnTo>
                    <a:lnTo>
                      <a:pt x="3880" y="19170"/>
                    </a:lnTo>
                    <a:lnTo>
                      <a:pt x="3880" y="19136"/>
                    </a:lnTo>
                    <a:lnTo>
                      <a:pt x="3880" y="19035"/>
                    </a:lnTo>
                    <a:lnTo>
                      <a:pt x="3880" y="19001"/>
                    </a:lnTo>
                    <a:lnTo>
                      <a:pt x="4010" y="18934"/>
                    </a:lnTo>
                    <a:lnTo>
                      <a:pt x="4010" y="18833"/>
                    </a:lnTo>
                    <a:lnTo>
                      <a:pt x="4010" y="18765"/>
                    </a:lnTo>
                    <a:lnTo>
                      <a:pt x="4010" y="18731"/>
                    </a:lnTo>
                    <a:lnTo>
                      <a:pt x="4139" y="18630"/>
                    </a:lnTo>
                    <a:lnTo>
                      <a:pt x="4139" y="18563"/>
                    </a:lnTo>
                    <a:lnTo>
                      <a:pt x="4139" y="18461"/>
                    </a:lnTo>
                    <a:lnTo>
                      <a:pt x="4139" y="18394"/>
                    </a:lnTo>
                    <a:lnTo>
                      <a:pt x="4398" y="18326"/>
                    </a:lnTo>
                    <a:lnTo>
                      <a:pt x="4398" y="18225"/>
                    </a:lnTo>
                    <a:lnTo>
                      <a:pt x="4398" y="18158"/>
                    </a:lnTo>
                    <a:lnTo>
                      <a:pt x="4398" y="18056"/>
                    </a:lnTo>
                    <a:lnTo>
                      <a:pt x="4527" y="17989"/>
                    </a:lnTo>
                    <a:lnTo>
                      <a:pt x="4527" y="17854"/>
                    </a:lnTo>
                    <a:lnTo>
                      <a:pt x="4527" y="17786"/>
                    </a:lnTo>
                    <a:lnTo>
                      <a:pt x="4527" y="17719"/>
                    </a:lnTo>
                    <a:lnTo>
                      <a:pt x="4656" y="17584"/>
                    </a:lnTo>
                    <a:lnTo>
                      <a:pt x="4656" y="17516"/>
                    </a:lnTo>
                    <a:lnTo>
                      <a:pt x="4656" y="17415"/>
                    </a:lnTo>
                    <a:lnTo>
                      <a:pt x="4656" y="17314"/>
                    </a:lnTo>
                    <a:lnTo>
                      <a:pt x="4786" y="17213"/>
                    </a:lnTo>
                    <a:lnTo>
                      <a:pt x="4786" y="17111"/>
                    </a:lnTo>
                    <a:lnTo>
                      <a:pt x="4786" y="16976"/>
                    </a:lnTo>
                    <a:lnTo>
                      <a:pt x="4786" y="16909"/>
                    </a:lnTo>
                    <a:lnTo>
                      <a:pt x="4915" y="16774"/>
                    </a:lnTo>
                    <a:lnTo>
                      <a:pt x="4915" y="16639"/>
                    </a:lnTo>
                    <a:lnTo>
                      <a:pt x="4915" y="16538"/>
                    </a:lnTo>
                    <a:lnTo>
                      <a:pt x="4915" y="16436"/>
                    </a:lnTo>
                    <a:lnTo>
                      <a:pt x="5174" y="16335"/>
                    </a:lnTo>
                    <a:lnTo>
                      <a:pt x="5174" y="16200"/>
                    </a:lnTo>
                    <a:lnTo>
                      <a:pt x="5174" y="16099"/>
                    </a:lnTo>
                    <a:lnTo>
                      <a:pt x="5174" y="15964"/>
                    </a:lnTo>
                    <a:lnTo>
                      <a:pt x="5303" y="15829"/>
                    </a:lnTo>
                    <a:lnTo>
                      <a:pt x="5303" y="15694"/>
                    </a:lnTo>
                    <a:lnTo>
                      <a:pt x="5303" y="15559"/>
                    </a:lnTo>
                    <a:lnTo>
                      <a:pt x="5303" y="15424"/>
                    </a:lnTo>
                    <a:lnTo>
                      <a:pt x="5432" y="15323"/>
                    </a:lnTo>
                    <a:lnTo>
                      <a:pt x="5432" y="15154"/>
                    </a:lnTo>
                    <a:lnTo>
                      <a:pt x="5432" y="15019"/>
                    </a:lnTo>
                    <a:lnTo>
                      <a:pt x="5432" y="14918"/>
                    </a:lnTo>
                    <a:lnTo>
                      <a:pt x="5562" y="14749"/>
                    </a:lnTo>
                    <a:lnTo>
                      <a:pt x="5562" y="14614"/>
                    </a:lnTo>
                    <a:lnTo>
                      <a:pt x="5562" y="14479"/>
                    </a:lnTo>
                    <a:lnTo>
                      <a:pt x="5691" y="14344"/>
                    </a:lnTo>
                    <a:lnTo>
                      <a:pt x="5691" y="14175"/>
                    </a:lnTo>
                    <a:lnTo>
                      <a:pt x="5691" y="14006"/>
                    </a:lnTo>
                    <a:lnTo>
                      <a:pt x="5691" y="13871"/>
                    </a:lnTo>
                    <a:lnTo>
                      <a:pt x="5950" y="13736"/>
                    </a:lnTo>
                    <a:lnTo>
                      <a:pt x="5950" y="13568"/>
                    </a:lnTo>
                    <a:lnTo>
                      <a:pt x="5950" y="13399"/>
                    </a:lnTo>
                    <a:lnTo>
                      <a:pt x="5950" y="13264"/>
                    </a:lnTo>
                    <a:lnTo>
                      <a:pt x="6079" y="13095"/>
                    </a:lnTo>
                    <a:lnTo>
                      <a:pt x="6079" y="12960"/>
                    </a:lnTo>
                    <a:lnTo>
                      <a:pt x="6079" y="12758"/>
                    </a:lnTo>
                    <a:lnTo>
                      <a:pt x="6079" y="12656"/>
                    </a:lnTo>
                    <a:lnTo>
                      <a:pt x="6208" y="12454"/>
                    </a:lnTo>
                    <a:lnTo>
                      <a:pt x="6208" y="12285"/>
                    </a:lnTo>
                    <a:lnTo>
                      <a:pt x="6208" y="12116"/>
                    </a:lnTo>
                    <a:lnTo>
                      <a:pt x="6208" y="11948"/>
                    </a:lnTo>
                    <a:lnTo>
                      <a:pt x="6338" y="11779"/>
                    </a:lnTo>
                    <a:lnTo>
                      <a:pt x="6338" y="11644"/>
                    </a:lnTo>
                    <a:lnTo>
                      <a:pt x="6338" y="11475"/>
                    </a:lnTo>
                    <a:lnTo>
                      <a:pt x="6338" y="11273"/>
                    </a:lnTo>
                    <a:lnTo>
                      <a:pt x="6467" y="11104"/>
                    </a:lnTo>
                    <a:lnTo>
                      <a:pt x="6467" y="10935"/>
                    </a:lnTo>
                    <a:lnTo>
                      <a:pt x="6467" y="10766"/>
                    </a:lnTo>
                    <a:lnTo>
                      <a:pt x="6467" y="10564"/>
                    </a:lnTo>
                    <a:lnTo>
                      <a:pt x="6726" y="10429"/>
                    </a:lnTo>
                    <a:lnTo>
                      <a:pt x="6726" y="10226"/>
                    </a:lnTo>
                    <a:lnTo>
                      <a:pt x="6726" y="10058"/>
                    </a:lnTo>
                    <a:lnTo>
                      <a:pt x="6726" y="9889"/>
                    </a:lnTo>
                    <a:lnTo>
                      <a:pt x="6855" y="9686"/>
                    </a:lnTo>
                    <a:lnTo>
                      <a:pt x="6855" y="9518"/>
                    </a:lnTo>
                    <a:lnTo>
                      <a:pt x="6855" y="9349"/>
                    </a:lnTo>
                    <a:lnTo>
                      <a:pt x="6855" y="9146"/>
                    </a:lnTo>
                    <a:lnTo>
                      <a:pt x="6984" y="9011"/>
                    </a:lnTo>
                    <a:lnTo>
                      <a:pt x="6984" y="8809"/>
                    </a:lnTo>
                    <a:lnTo>
                      <a:pt x="6984" y="8640"/>
                    </a:lnTo>
                    <a:lnTo>
                      <a:pt x="6984" y="8438"/>
                    </a:lnTo>
                    <a:lnTo>
                      <a:pt x="7114" y="8269"/>
                    </a:lnTo>
                    <a:lnTo>
                      <a:pt x="7114" y="8066"/>
                    </a:lnTo>
                    <a:lnTo>
                      <a:pt x="7114" y="7898"/>
                    </a:lnTo>
                    <a:lnTo>
                      <a:pt x="7114" y="7729"/>
                    </a:lnTo>
                    <a:lnTo>
                      <a:pt x="7243" y="7526"/>
                    </a:lnTo>
                    <a:lnTo>
                      <a:pt x="7243" y="7358"/>
                    </a:lnTo>
                    <a:lnTo>
                      <a:pt x="7243" y="7155"/>
                    </a:lnTo>
                    <a:lnTo>
                      <a:pt x="7502" y="7020"/>
                    </a:lnTo>
                    <a:lnTo>
                      <a:pt x="7502" y="6851"/>
                    </a:lnTo>
                    <a:lnTo>
                      <a:pt x="7502" y="6649"/>
                    </a:lnTo>
                    <a:lnTo>
                      <a:pt x="7502" y="6480"/>
                    </a:lnTo>
                    <a:lnTo>
                      <a:pt x="7631" y="6311"/>
                    </a:lnTo>
                    <a:lnTo>
                      <a:pt x="7631" y="6109"/>
                    </a:lnTo>
                    <a:lnTo>
                      <a:pt x="7631" y="5940"/>
                    </a:lnTo>
                    <a:lnTo>
                      <a:pt x="7631" y="5805"/>
                    </a:lnTo>
                    <a:lnTo>
                      <a:pt x="7760" y="5636"/>
                    </a:lnTo>
                    <a:lnTo>
                      <a:pt x="7760" y="5468"/>
                    </a:lnTo>
                    <a:lnTo>
                      <a:pt x="7760" y="5265"/>
                    </a:lnTo>
                    <a:lnTo>
                      <a:pt x="7760" y="5096"/>
                    </a:lnTo>
                    <a:lnTo>
                      <a:pt x="7890" y="4928"/>
                    </a:lnTo>
                    <a:lnTo>
                      <a:pt x="7890" y="4793"/>
                    </a:lnTo>
                    <a:lnTo>
                      <a:pt x="7890" y="4624"/>
                    </a:lnTo>
                    <a:lnTo>
                      <a:pt x="7890" y="4455"/>
                    </a:lnTo>
                    <a:lnTo>
                      <a:pt x="8019" y="4286"/>
                    </a:lnTo>
                    <a:lnTo>
                      <a:pt x="8019" y="4185"/>
                    </a:lnTo>
                    <a:lnTo>
                      <a:pt x="8019" y="4016"/>
                    </a:lnTo>
                    <a:lnTo>
                      <a:pt x="8019" y="3848"/>
                    </a:lnTo>
                    <a:lnTo>
                      <a:pt x="8278" y="3713"/>
                    </a:lnTo>
                    <a:lnTo>
                      <a:pt x="8278" y="3578"/>
                    </a:lnTo>
                    <a:lnTo>
                      <a:pt x="8278" y="3409"/>
                    </a:lnTo>
                    <a:lnTo>
                      <a:pt x="8278" y="3274"/>
                    </a:lnTo>
                    <a:lnTo>
                      <a:pt x="8407" y="3105"/>
                    </a:lnTo>
                    <a:lnTo>
                      <a:pt x="8407" y="3004"/>
                    </a:lnTo>
                    <a:lnTo>
                      <a:pt x="8407" y="2869"/>
                    </a:lnTo>
                    <a:lnTo>
                      <a:pt x="8407" y="2835"/>
                    </a:lnTo>
                    <a:lnTo>
                      <a:pt x="8407" y="2700"/>
                    </a:lnTo>
                    <a:lnTo>
                      <a:pt x="8537" y="2599"/>
                    </a:lnTo>
                    <a:lnTo>
                      <a:pt x="8537" y="2464"/>
                    </a:lnTo>
                    <a:lnTo>
                      <a:pt x="8537" y="2363"/>
                    </a:lnTo>
                    <a:lnTo>
                      <a:pt x="8537" y="2228"/>
                    </a:lnTo>
                    <a:lnTo>
                      <a:pt x="8666" y="2093"/>
                    </a:lnTo>
                    <a:lnTo>
                      <a:pt x="8666" y="1991"/>
                    </a:lnTo>
                    <a:lnTo>
                      <a:pt x="8666" y="1890"/>
                    </a:lnTo>
                    <a:lnTo>
                      <a:pt x="8666" y="1856"/>
                    </a:lnTo>
                    <a:lnTo>
                      <a:pt x="8795" y="1789"/>
                    </a:lnTo>
                    <a:lnTo>
                      <a:pt x="8795" y="1654"/>
                    </a:lnTo>
                    <a:lnTo>
                      <a:pt x="8795" y="1586"/>
                    </a:lnTo>
                    <a:lnTo>
                      <a:pt x="8795" y="1451"/>
                    </a:lnTo>
                    <a:lnTo>
                      <a:pt x="9054" y="1384"/>
                    </a:lnTo>
                    <a:lnTo>
                      <a:pt x="9054" y="1283"/>
                    </a:lnTo>
                    <a:lnTo>
                      <a:pt x="9054" y="1215"/>
                    </a:lnTo>
                    <a:lnTo>
                      <a:pt x="9054" y="1148"/>
                    </a:lnTo>
                    <a:lnTo>
                      <a:pt x="9183" y="1046"/>
                    </a:lnTo>
                    <a:lnTo>
                      <a:pt x="9183" y="979"/>
                    </a:lnTo>
                    <a:lnTo>
                      <a:pt x="9183" y="878"/>
                    </a:lnTo>
                    <a:lnTo>
                      <a:pt x="9183" y="810"/>
                    </a:lnTo>
                    <a:lnTo>
                      <a:pt x="9313" y="776"/>
                    </a:lnTo>
                    <a:lnTo>
                      <a:pt x="9313" y="743"/>
                    </a:lnTo>
                    <a:lnTo>
                      <a:pt x="9313" y="675"/>
                    </a:lnTo>
                    <a:lnTo>
                      <a:pt x="9313" y="608"/>
                    </a:lnTo>
                    <a:lnTo>
                      <a:pt x="9313" y="574"/>
                    </a:lnTo>
                    <a:lnTo>
                      <a:pt x="9442" y="540"/>
                    </a:lnTo>
                    <a:lnTo>
                      <a:pt x="9442" y="473"/>
                    </a:lnTo>
                    <a:lnTo>
                      <a:pt x="9442" y="439"/>
                    </a:lnTo>
                    <a:lnTo>
                      <a:pt x="9442" y="405"/>
                    </a:lnTo>
                    <a:lnTo>
                      <a:pt x="9571" y="371"/>
                    </a:lnTo>
                    <a:lnTo>
                      <a:pt x="9571" y="338"/>
                    </a:lnTo>
                    <a:lnTo>
                      <a:pt x="9571" y="270"/>
                    </a:lnTo>
                    <a:lnTo>
                      <a:pt x="9830" y="236"/>
                    </a:lnTo>
                    <a:lnTo>
                      <a:pt x="9830" y="203"/>
                    </a:lnTo>
                    <a:lnTo>
                      <a:pt x="9959" y="169"/>
                    </a:lnTo>
                    <a:lnTo>
                      <a:pt x="10089" y="135"/>
                    </a:lnTo>
                    <a:lnTo>
                      <a:pt x="10218" y="68"/>
                    </a:lnTo>
                    <a:lnTo>
                      <a:pt x="10347" y="34"/>
                    </a:lnTo>
                    <a:lnTo>
                      <a:pt x="10735" y="0"/>
                    </a:lnTo>
                    <a:lnTo>
                      <a:pt x="10994" y="0"/>
                    </a:lnTo>
                    <a:lnTo>
                      <a:pt x="11123" y="0"/>
                    </a:lnTo>
                    <a:lnTo>
                      <a:pt x="11511" y="0"/>
                    </a:lnTo>
                    <a:lnTo>
                      <a:pt x="11770" y="68"/>
                    </a:lnTo>
                    <a:lnTo>
                      <a:pt x="11899" y="68"/>
                    </a:lnTo>
                    <a:lnTo>
                      <a:pt x="12158" y="169"/>
                    </a:lnTo>
                    <a:lnTo>
                      <a:pt x="12287" y="169"/>
                    </a:lnTo>
                    <a:lnTo>
                      <a:pt x="12287" y="203"/>
                    </a:lnTo>
                    <a:lnTo>
                      <a:pt x="12417" y="236"/>
                    </a:lnTo>
                    <a:lnTo>
                      <a:pt x="12417" y="270"/>
                    </a:lnTo>
                    <a:lnTo>
                      <a:pt x="12546" y="338"/>
                    </a:lnTo>
                    <a:lnTo>
                      <a:pt x="12546" y="371"/>
                    </a:lnTo>
                    <a:lnTo>
                      <a:pt x="12546" y="405"/>
                    </a:lnTo>
                    <a:lnTo>
                      <a:pt x="12675" y="439"/>
                    </a:lnTo>
                    <a:lnTo>
                      <a:pt x="12675" y="540"/>
                    </a:lnTo>
                    <a:lnTo>
                      <a:pt x="12675" y="574"/>
                    </a:lnTo>
                    <a:lnTo>
                      <a:pt x="12934" y="608"/>
                    </a:lnTo>
                    <a:lnTo>
                      <a:pt x="12934" y="675"/>
                    </a:lnTo>
                    <a:lnTo>
                      <a:pt x="12934" y="743"/>
                    </a:lnTo>
                    <a:lnTo>
                      <a:pt x="12934" y="810"/>
                    </a:lnTo>
                    <a:lnTo>
                      <a:pt x="13063" y="878"/>
                    </a:lnTo>
                    <a:lnTo>
                      <a:pt x="13063" y="945"/>
                    </a:lnTo>
                    <a:lnTo>
                      <a:pt x="13063" y="979"/>
                    </a:lnTo>
                    <a:lnTo>
                      <a:pt x="13063" y="1046"/>
                    </a:lnTo>
                    <a:lnTo>
                      <a:pt x="13063" y="1080"/>
                    </a:lnTo>
                    <a:lnTo>
                      <a:pt x="13063" y="1148"/>
                    </a:lnTo>
                    <a:lnTo>
                      <a:pt x="13193" y="1215"/>
                    </a:lnTo>
                    <a:lnTo>
                      <a:pt x="13193" y="1283"/>
                    </a:lnTo>
                    <a:lnTo>
                      <a:pt x="13193" y="1384"/>
                    </a:lnTo>
                    <a:lnTo>
                      <a:pt x="13193" y="1451"/>
                    </a:lnTo>
                    <a:lnTo>
                      <a:pt x="13322" y="1586"/>
                    </a:lnTo>
                    <a:lnTo>
                      <a:pt x="13322" y="1654"/>
                    </a:lnTo>
                    <a:lnTo>
                      <a:pt x="13322" y="1789"/>
                    </a:lnTo>
                    <a:lnTo>
                      <a:pt x="13451" y="1856"/>
                    </a:lnTo>
                    <a:lnTo>
                      <a:pt x="13451" y="1991"/>
                    </a:lnTo>
                    <a:lnTo>
                      <a:pt x="13451" y="2093"/>
                    </a:lnTo>
                    <a:lnTo>
                      <a:pt x="13451" y="2228"/>
                    </a:lnTo>
                    <a:lnTo>
                      <a:pt x="13710" y="2363"/>
                    </a:lnTo>
                    <a:lnTo>
                      <a:pt x="13710" y="2464"/>
                    </a:lnTo>
                    <a:lnTo>
                      <a:pt x="13710" y="2599"/>
                    </a:lnTo>
                    <a:lnTo>
                      <a:pt x="13710" y="2700"/>
                    </a:lnTo>
                    <a:lnTo>
                      <a:pt x="13840" y="2835"/>
                    </a:lnTo>
                    <a:lnTo>
                      <a:pt x="13840" y="3004"/>
                    </a:lnTo>
                    <a:lnTo>
                      <a:pt x="13840" y="3105"/>
                    </a:lnTo>
                    <a:lnTo>
                      <a:pt x="13840" y="3274"/>
                    </a:lnTo>
                    <a:lnTo>
                      <a:pt x="13969" y="3409"/>
                    </a:lnTo>
                    <a:lnTo>
                      <a:pt x="13969" y="3578"/>
                    </a:lnTo>
                    <a:lnTo>
                      <a:pt x="13969" y="3713"/>
                    </a:lnTo>
                    <a:lnTo>
                      <a:pt x="13969" y="3848"/>
                    </a:lnTo>
                    <a:lnTo>
                      <a:pt x="14098" y="4016"/>
                    </a:lnTo>
                    <a:lnTo>
                      <a:pt x="14098" y="4185"/>
                    </a:lnTo>
                    <a:lnTo>
                      <a:pt x="14098" y="4286"/>
                    </a:lnTo>
                    <a:lnTo>
                      <a:pt x="14098" y="4455"/>
                    </a:lnTo>
                    <a:lnTo>
                      <a:pt x="14228" y="4624"/>
                    </a:lnTo>
                    <a:lnTo>
                      <a:pt x="14228" y="4793"/>
                    </a:lnTo>
                    <a:lnTo>
                      <a:pt x="14228" y="4928"/>
                    </a:lnTo>
                    <a:lnTo>
                      <a:pt x="14228" y="5096"/>
                    </a:lnTo>
                    <a:lnTo>
                      <a:pt x="14486" y="5265"/>
                    </a:lnTo>
                    <a:lnTo>
                      <a:pt x="14486" y="5468"/>
                    </a:lnTo>
                    <a:lnTo>
                      <a:pt x="14486" y="5636"/>
                    </a:lnTo>
                    <a:lnTo>
                      <a:pt x="14486" y="5805"/>
                    </a:lnTo>
                    <a:lnTo>
                      <a:pt x="14616" y="5940"/>
                    </a:lnTo>
                    <a:lnTo>
                      <a:pt x="14616" y="6109"/>
                    </a:lnTo>
                    <a:lnTo>
                      <a:pt x="14616" y="6311"/>
                    </a:lnTo>
                    <a:lnTo>
                      <a:pt x="14616" y="6480"/>
                    </a:lnTo>
                    <a:lnTo>
                      <a:pt x="14745" y="6649"/>
                    </a:lnTo>
                    <a:lnTo>
                      <a:pt x="14745" y="6851"/>
                    </a:lnTo>
                    <a:lnTo>
                      <a:pt x="14745" y="7020"/>
                    </a:lnTo>
                    <a:lnTo>
                      <a:pt x="14745" y="7155"/>
                    </a:lnTo>
                    <a:lnTo>
                      <a:pt x="14874" y="7358"/>
                    </a:lnTo>
                    <a:lnTo>
                      <a:pt x="14874" y="7526"/>
                    </a:lnTo>
                    <a:lnTo>
                      <a:pt x="14874" y="7729"/>
                    </a:lnTo>
                    <a:lnTo>
                      <a:pt x="15004" y="7898"/>
                    </a:lnTo>
                    <a:lnTo>
                      <a:pt x="15004" y="8066"/>
                    </a:lnTo>
                    <a:lnTo>
                      <a:pt x="15004" y="8269"/>
                    </a:lnTo>
                    <a:lnTo>
                      <a:pt x="15004" y="8438"/>
                    </a:lnTo>
                    <a:lnTo>
                      <a:pt x="15262" y="8640"/>
                    </a:lnTo>
                    <a:lnTo>
                      <a:pt x="15262" y="8809"/>
                    </a:lnTo>
                    <a:lnTo>
                      <a:pt x="15262" y="9011"/>
                    </a:lnTo>
                    <a:lnTo>
                      <a:pt x="15262" y="9146"/>
                    </a:lnTo>
                    <a:lnTo>
                      <a:pt x="15392" y="9315"/>
                    </a:lnTo>
                    <a:lnTo>
                      <a:pt x="15392" y="9349"/>
                    </a:lnTo>
                    <a:lnTo>
                      <a:pt x="15392" y="9518"/>
                    </a:lnTo>
                    <a:lnTo>
                      <a:pt x="15392" y="9686"/>
                    </a:lnTo>
                    <a:lnTo>
                      <a:pt x="15392" y="9889"/>
                    </a:lnTo>
                    <a:lnTo>
                      <a:pt x="15521" y="10058"/>
                    </a:lnTo>
                    <a:lnTo>
                      <a:pt x="15521" y="10226"/>
                    </a:lnTo>
                    <a:lnTo>
                      <a:pt x="15521" y="10429"/>
                    </a:lnTo>
                    <a:lnTo>
                      <a:pt x="15521" y="10564"/>
                    </a:lnTo>
                    <a:lnTo>
                      <a:pt x="15650" y="10766"/>
                    </a:lnTo>
                    <a:lnTo>
                      <a:pt x="15650" y="10935"/>
                    </a:lnTo>
                    <a:lnTo>
                      <a:pt x="15650" y="11104"/>
                    </a:lnTo>
                    <a:lnTo>
                      <a:pt x="15650" y="11273"/>
                    </a:lnTo>
                    <a:lnTo>
                      <a:pt x="15780" y="11475"/>
                    </a:lnTo>
                    <a:lnTo>
                      <a:pt x="15780" y="11644"/>
                    </a:lnTo>
                    <a:lnTo>
                      <a:pt x="15780" y="11779"/>
                    </a:lnTo>
                    <a:lnTo>
                      <a:pt x="15780" y="11948"/>
                    </a:lnTo>
                    <a:lnTo>
                      <a:pt x="16038" y="12116"/>
                    </a:lnTo>
                    <a:lnTo>
                      <a:pt x="16038" y="12285"/>
                    </a:lnTo>
                    <a:lnTo>
                      <a:pt x="16038" y="12454"/>
                    </a:lnTo>
                    <a:lnTo>
                      <a:pt x="16038" y="12656"/>
                    </a:lnTo>
                    <a:lnTo>
                      <a:pt x="16168" y="12758"/>
                    </a:lnTo>
                    <a:lnTo>
                      <a:pt x="16168" y="12960"/>
                    </a:lnTo>
                    <a:lnTo>
                      <a:pt x="16168" y="13095"/>
                    </a:lnTo>
                    <a:lnTo>
                      <a:pt x="16168" y="13264"/>
                    </a:lnTo>
                    <a:lnTo>
                      <a:pt x="16297" y="13399"/>
                    </a:lnTo>
                    <a:lnTo>
                      <a:pt x="16297" y="13568"/>
                    </a:lnTo>
                    <a:lnTo>
                      <a:pt x="16297" y="13736"/>
                    </a:lnTo>
                    <a:lnTo>
                      <a:pt x="16297" y="13871"/>
                    </a:lnTo>
                    <a:lnTo>
                      <a:pt x="16426" y="14006"/>
                    </a:lnTo>
                    <a:lnTo>
                      <a:pt x="16426" y="14175"/>
                    </a:lnTo>
                    <a:lnTo>
                      <a:pt x="16426" y="14344"/>
                    </a:lnTo>
                    <a:lnTo>
                      <a:pt x="16426" y="14479"/>
                    </a:lnTo>
                    <a:lnTo>
                      <a:pt x="16556" y="14614"/>
                    </a:lnTo>
                    <a:lnTo>
                      <a:pt x="16556" y="14749"/>
                    </a:lnTo>
                    <a:lnTo>
                      <a:pt x="16556" y="14918"/>
                    </a:lnTo>
                    <a:lnTo>
                      <a:pt x="16814" y="15019"/>
                    </a:lnTo>
                    <a:lnTo>
                      <a:pt x="16814" y="15154"/>
                    </a:lnTo>
                    <a:lnTo>
                      <a:pt x="16814" y="15323"/>
                    </a:lnTo>
                    <a:lnTo>
                      <a:pt x="16814" y="15424"/>
                    </a:lnTo>
                    <a:lnTo>
                      <a:pt x="16944" y="15559"/>
                    </a:lnTo>
                    <a:lnTo>
                      <a:pt x="16944" y="15694"/>
                    </a:lnTo>
                    <a:lnTo>
                      <a:pt x="16944" y="15829"/>
                    </a:lnTo>
                    <a:lnTo>
                      <a:pt x="16944" y="15964"/>
                    </a:lnTo>
                    <a:lnTo>
                      <a:pt x="17073" y="16099"/>
                    </a:lnTo>
                    <a:lnTo>
                      <a:pt x="17073" y="16200"/>
                    </a:lnTo>
                    <a:lnTo>
                      <a:pt x="17073" y="16335"/>
                    </a:lnTo>
                    <a:lnTo>
                      <a:pt x="17073" y="16436"/>
                    </a:lnTo>
                    <a:lnTo>
                      <a:pt x="17202" y="16538"/>
                    </a:lnTo>
                    <a:lnTo>
                      <a:pt x="17202" y="16639"/>
                    </a:lnTo>
                    <a:lnTo>
                      <a:pt x="17202" y="16774"/>
                    </a:lnTo>
                    <a:lnTo>
                      <a:pt x="17202" y="16909"/>
                    </a:lnTo>
                    <a:lnTo>
                      <a:pt x="17332" y="16976"/>
                    </a:lnTo>
                    <a:lnTo>
                      <a:pt x="17332" y="17111"/>
                    </a:lnTo>
                    <a:lnTo>
                      <a:pt x="17332" y="17213"/>
                    </a:lnTo>
                    <a:lnTo>
                      <a:pt x="17332" y="17314"/>
                    </a:lnTo>
                    <a:lnTo>
                      <a:pt x="17590" y="17415"/>
                    </a:lnTo>
                    <a:lnTo>
                      <a:pt x="17590" y="17516"/>
                    </a:lnTo>
                    <a:lnTo>
                      <a:pt x="17590" y="17584"/>
                    </a:lnTo>
                    <a:lnTo>
                      <a:pt x="17590" y="17719"/>
                    </a:lnTo>
                    <a:lnTo>
                      <a:pt x="17720" y="17786"/>
                    </a:lnTo>
                    <a:lnTo>
                      <a:pt x="17720" y="17854"/>
                    </a:lnTo>
                    <a:lnTo>
                      <a:pt x="17720" y="17989"/>
                    </a:lnTo>
                    <a:lnTo>
                      <a:pt x="17720" y="18056"/>
                    </a:lnTo>
                    <a:lnTo>
                      <a:pt x="17849" y="18158"/>
                    </a:lnTo>
                    <a:lnTo>
                      <a:pt x="17849" y="18225"/>
                    </a:lnTo>
                    <a:lnTo>
                      <a:pt x="17849" y="18326"/>
                    </a:lnTo>
                    <a:lnTo>
                      <a:pt x="17849" y="18394"/>
                    </a:lnTo>
                    <a:lnTo>
                      <a:pt x="17978" y="18461"/>
                    </a:lnTo>
                    <a:lnTo>
                      <a:pt x="17978" y="18563"/>
                    </a:lnTo>
                    <a:lnTo>
                      <a:pt x="17978" y="18630"/>
                    </a:lnTo>
                    <a:lnTo>
                      <a:pt x="17978" y="18731"/>
                    </a:lnTo>
                    <a:lnTo>
                      <a:pt x="18108" y="18765"/>
                    </a:lnTo>
                    <a:lnTo>
                      <a:pt x="18108" y="18833"/>
                    </a:lnTo>
                    <a:lnTo>
                      <a:pt x="18108" y="18934"/>
                    </a:lnTo>
                    <a:lnTo>
                      <a:pt x="18108" y="19001"/>
                    </a:lnTo>
                    <a:lnTo>
                      <a:pt x="18366" y="19035"/>
                    </a:lnTo>
                    <a:lnTo>
                      <a:pt x="18366" y="19136"/>
                    </a:lnTo>
                    <a:lnTo>
                      <a:pt x="18366" y="19170"/>
                    </a:lnTo>
                    <a:lnTo>
                      <a:pt x="18366" y="19238"/>
                    </a:lnTo>
                    <a:lnTo>
                      <a:pt x="18496" y="19271"/>
                    </a:lnTo>
                    <a:lnTo>
                      <a:pt x="18496" y="19373"/>
                    </a:lnTo>
                    <a:lnTo>
                      <a:pt x="18496" y="19406"/>
                    </a:lnTo>
                    <a:lnTo>
                      <a:pt x="18496" y="19440"/>
                    </a:lnTo>
                    <a:lnTo>
                      <a:pt x="18625" y="19541"/>
                    </a:lnTo>
                    <a:lnTo>
                      <a:pt x="18625" y="19575"/>
                    </a:lnTo>
                    <a:lnTo>
                      <a:pt x="18625" y="19643"/>
                    </a:lnTo>
                    <a:lnTo>
                      <a:pt x="18625" y="19676"/>
                    </a:lnTo>
                    <a:lnTo>
                      <a:pt x="18754" y="19744"/>
                    </a:lnTo>
                    <a:lnTo>
                      <a:pt x="18754" y="19778"/>
                    </a:lnTo>
                    <a:lnTo>
                      <a:pt x="18754" y="19811"/>
                    </a:lnTo>
                    <a:lnTo>
                      <a:pt x="18754" y="19845"/>
                    </a:lnTo>
                    <a:lnTo>
                      <a:pt x="18884" y="19879"/>
                    </a:lnTo>
                    <a:lnTo>
                      <a:pt x="18884" y="19946"/>
                    </a:lnTo>
                    <a:lnTo>
                      <a:pt x="18884" y="19980"/>
                    </a:lnTo>
                    <a:lnTo>
                      <a:pt x="18884" y="20014"/>
                    </a:lnTo>
                    <a:lnTo>
                      <a:pt x="19143" y="20048"/>
                    </a:lnTo>
                    <a:lnTo>
                      <a:pt x="19143" y="20081"/>
                    </a:lnTo>
                    <a:lnTo>
                      <a:pt x="19143" y="20149"/>
                    </a:lnTo>
                    <a:lnTo>
                      <a:pt x="19143" y="20183"/>
                    </a:lnTo>
                    <a:lnTo>
                      <a:pt x="19272" y="20216"/>
                    </a:lnTo>
                    <a:lnTo>
                      <a:pt x="19272" y="20250"/>
                    </a:lnTo>
                    <a:lnTo>
                      <a:pt x="19272" y="20284"/>
                    </a:lnTo>
                    <a:lnTo>
                      <a:pt x="19401" y="20351"/>
                    </a:lnTo>
                    <a:lnTo>
                      <a:pt x="19401" y="20385"/>
                    </a:lnTo>
                    <a:lnTo>
                      <a:pt x="19401" y="20419"/>
                    </a:lnTo>
                    <a:lnTo>
                      <a:pt x="19531" y="20453"/>
                    </a:lnTo>
                    <a:lnTo>
                      <a:pt x="19531" y="20486"/>
                    </a:lnTo>
                    <a:lnTo>
                      <a:pt x="19660" y="20554"/>
                    </a:lnTo>
                    <a:lnTo>
                      <a:pt x="19660" y="20588"/>
                    </a:lnTo>
                    <a:lnTo>
                      <a:pt x="19660" y="20621"/>
                    </a:lnTo>
                    <a:lnTo>
                      <a:pt x="19919" y="20621"/>
                    </a:lnTo>
                    <a:lnTo>
                      <a:pt x="19919" y="20655"/>
                    </a:lnTo>
                    <a:lnTo>
                      <a:pt x="19919" y="20689"/>
                    </a:lnTo>
                    <a:lnTo>
                      <a:pt x="20048" y="20689"/>
                    </a:lnTo>
                    <a:lnTo>
                      <a:pt x="19919" y="20655"/>
                    </a:lnTo>
                    <a:lnTo>
                      <a:pt x="19919" y="20689"/>
                    </a:lnTo>
                    <a:lnTo>
                      <a:pt x="20048" y="20756"/>
                    </a:lnTo>
                    <a:lnTo>
                      <a:pt x="20177" y="20790"/>
                    </a:lnTo>
                    <a:lnTo>
                      <a:pt x="20048" y="20689"/>
                    </a:lnTo>
                    <a:lnTo>
                      <a:pt x="20048" y="20756"/>
                    </a:lnTo>
                    <a:lnTo>
                      <a:pt x="20177" y="20756"/>
                    </a:lnTo>
                    <a:lnTo>
                      <a:pt x="20177" y="20824"/>
                    </a:lnTo>
                    <a:lnTo>
                      <a:pt x="20048" y="20756"/>
                    </a:lnTo>
                    <a:lnTo>
                      <a:pt x="20177" y="20790"/>
                    </a:lnTo>
                    <a:lnTo>
                      <a:pt x="20177" y="20824"/>
                    </a:lnTo>
                    <a:lnTo>
                      <a:pt x="20307" y="20824"/>
                    </a:lnTo>
                    <a:lnTo>
                      <a:pt x="20436" y="20858"/>
                    </a:lnTo>
                    <a:lnTo>
                      <a:pt x="20048" y="20790"/>
                    </a:lnTo>
                    <a:lnTo>
                      <a:pt x="20177" y="20790"/>
                    </a:lnTo>
                    <a:lnTo>
                      <a:pt x="20307" y="20824"/>
                    </a:lnTo>
                    <a:lnTo>
                      <a:pt x="20436" y="20858"/>
                    </a:lnTo>
                    <a:lnTo>
                      <a:pt x="20177" y="20824"/>
                    </a:lnTo>
                    <a:lnTo>
                      <a:pt x="20307" y="20824"/>
                    </a:lnTo>
                    <a:lnTo>
                      <a:pt x="20695" y="20891"/>
                    </a:lnTo>
                    <a:lnTo>
                      <a:pt x="20307" y="20824"/>
                    </a:lnTo>
                    <a:lnTo>
                      <a:pt x="20436" y="20858"/>
                    </a:lnTo>
                    <a:lnTo>
                      <a:pt x="20695" y="20891"/>
                    </a:lnTo>
                    <a:lnTo>
                      <a:pt x="20307" y="20824"/>
                    </a:lnTo>
                    <a:lnTo>
                      <a:pt x="20307" y="20858"/>
                    </a:lnTo>
                    <a:lnTo>
                      <a:pt x="20436" y="20858"/>
                    </a:lnTo>
                    <a:lnTo>
                      <a:pt x="20695" y="20858"/>
                    </a:lnTo>
                    <a:lnTo>
                      <a:pt x="20824" y="20959"/>
                    </a:lnTo>
                    <a:lnTo>
                      <a:pt x="20436" y="20858"/>
                    </a:lnTo>
                    <a:lnTo>
                      <a:pt x="20695" y="20891"/>
                    </a:lnTo>
                    <a:lnTo>
                      <a:pt x="20824" y="20891"/>
                    </a:lnTo>
                    <a:lnTo>
                      <a:pt x="20824" y="20959"/>
                    </a:lnTo>
                    <a:lnTo>
                      <a:pt x="20177" y="20858"/>
                    </a:lnTo>
                    <a:lnTo>
                      <a:pt x="20307" y="20858"/>
                    </a:lnTo>
                    <a:lnTo>
                      <a:pt x="20695" y="20858"/>
                    </a:lnTo>
                    <a:lnTo>
                      <a:pt x="20953" y="20959"/>
                    </a:lnTo>
                    <a:lnTo>
                      <a:pt x="20307" y="20891"/>
                    </a:lnTo>
                    <a:lnTo>
                      <a:pt x="20824" y="20891"/>
                    </a:lnTo>
                    <a:lnTo>
                      <a:pt x="21083" y="20959"/>
                    </a:lnTo>
                    <a:lnTo>
                      <a:pt x="20436" y="20891"/>
                    </a:lnTo>
                    <a:lnTo>
                      <a:pt x="20824" y="20891"/>
                    </a:lnTo>
                    <a:lnTo>
                      <a:pt x="21083" y="20959"/>
                    </a:lnTo>
                    <a:lnTo>
                      <a:pt x="21212" y="20959"/>
                    </a:lnTo>
                    <a:lnTo>
                      <a:pt x="20695" y="20891"/>
                    </a:lnTo>
                    <a:lnTo>
                      <a:pt x="20953" y="20891"/>
                    </a:lnTo>
                    <a:lnTo>
                      <a:pt x="21212" y="20959"/>
                    </a:lnTo>
                    <a:lnTo>
                      <a:pt x="20695" y="20959"/>
                    </a:lnTo>
                    <a:lnTo>
                      <a:pt x="21083" y="20959"/>
                    </a:lnTo>
                    <a:lnTo>
                      <a:pt x="21471" y="20993"/>
                    </a:lnTo>
                    <a:lnTo>
                      <a:pt x="20824" y="20959"/>
                    </a:lnTo>
                    <a:lnTo>
                      <a:pt x="21083" y="20959"/>
                    </a:lnTo>
                    <a:lnTo>
                      <a:pt x="21471" y="20993"/>
                    </a:lnTo>
                    <a:lnTo>
                      <a:pt x="20824" y="20959"/>
                    </a:lnTo>
                    <a:lnTo>
                      <a:pt x="20953" y="20959"/>
                    </a:lnTo>
                    <a:lnTo>
                      <a:pt x="21212" y="20959"/>
                    </a:lnTo>
                    <a:lnTo>
                      <a:pt x="21600" y="20993"/>
                    </a:lnTo>
                    <a:lnTo>
                      <a:pt x="20953" y="20959"/>
                    </a:lnTo>
                    <a:lnTo>
                      <a:pt x="20953" y="21600"/>
                    </a:lnTo>
                    <a:lnTo>
                      <a:pt x="20695" y="21600"/>
                    </a:lnTo>
                    <a:lnTo>
                      <a:pt x="20307" y="21566"/>
                    </a:lnTo>
                    <a:lnTo>
                      <a:pt x="20953" y="21600"/>
                    </a:lnTo>
                    <a:lnTo>
                      <a:pt x="20436" y="21600"/>
                    </a:lnTo>
                    <a:lnTo>
                      <a:pt x="20177" y="21566"/>
                    </a:lnTo>
                    <a:lnTo>
                      <a:pt x="20824" y="21600"/>
                    </a:lnTo>
                    <a:lnTo>
                      <a:pt x="20307" y="21600"/>
                    </a:lnTo>
                    <a:lnTo>
                      <a:pt x="20177" y="21566"/>
                    </a:lnTo>
                    <a:lnTo>
                      <a:pt x="20048" y="21499"/>
                    </a:lnTo>
                    <a:lnTo>
                      <a:pt x="20695" y="21600"/>
                    </a:lnTo>
                    <a:lnTo>
                      <a:pt x="20307" y="21600"/>
                    </a:lnTo>
                    <a:lnTo>
                      <a:pt x="20048" y="21566"/>
                    </a:lnTo>
                    <a:lnTo>
                      <a:pt x="20048" y="21499"/>
                    </a:lnTo>
                    <a:lnTo>
                      <a:pt x="20695" y="21566"/>
                    </a:lnTo>
                    <a:lnTo>
                      <a:pt x="20177" y="21566"/>
                    </a:lnTo>
                    <a:lnTo>
                      <a:pt x="19919" y="21499"/>
                    </a:lnTo>
                    <a:lnTo>
                      <a:pt x="20436" y="21566"/>
                    </a:lnTo>
                    <a:lnTo>
                      <a:pt x="20177" y="21566"/>
                    </a:lnTo>
                    <a:lnTo>
                      <a:pt x="19919" y="21499"/>
                    </a:lnTo>
                    <a:lnTo>
                      <a:pt x="19660" y="21499"/>
                    </a:lnTo>
                    <a:lnTo>
                      <a:pt x="20307" y="21566"/>
                    </a:lnTo>
                    <a:lnTo>
                      <a:pt x="20048" y="21566"/>
                    </a:lnTo>
                    <a:lnTo>
                      <a:pt x="19660" y="21499"/>
                    </a:lnTo>
                    <a:lnTo>
                      <a:pt x="19531" y="21465"/>
                    </a:lnTo>
                    <a:lnTo>
                      <a:pt x="20307" y="21499"/>
                    </a:lnTo>
                    <a:lnTo>
                      <a:pt x="19919" y="21499"/>
                    </a:lnTo>
                    <a:lnTo>
                      <a:pt x="19531" y="21465"/>
                    </a:lnTo>
                    <a:lnTo>
                      <a:pt x="19401" y="21465"/>
                    </a:lnTo>
                    <a:lnTo>
                      <a:pt x="19401" y="21431"/>
                    </a:lnTo>
                    <a:lnTo>
                      <a:pt x="19272" y="21431"/>
                    </a:lnTo>
                    <a:lnTo>
                      <a:pt x="18884" y="21398"/>
                    </a:lnTo>
                    <a:lnTo>
                      <a:pt x="18884" y="21364"/>
                    </a:lnTo>
                    <a:lnTo>
                      <a:pt x="18754" y="21364"/>
                    </a:lnTo>
                    <a:lnTo>
                      <a:pt x="19143" y="21431"/>
                    </a:lnTo>
                    <a:lnTo>
                      <a:pt x="18884" y="21398"/>
                    </a:lnTo>
                    <a:lnTo>
                      <a:pt x="18754" y="21364"/>
                    </a:lnTo>
                    <a:lnTo>
                      <a:pt x="18754" y="21296"/>
                    </a:lnTo>
                    <a:lnTo>
                      <a:pt x="19143" y="21398"/>
                    </a:lnTo>
                    <a:lnTo>
                      <a:pt x="18754" y="21364"/>
                    </a:lnTo>
                    <a:lnTo>
                      <a:pt x="18625" y="21296"/>
                    </a:lnTo>
                    <a:lnTo>
                      <a:pt x="18884" y="21398"/>
                    </a:lnTo>
                    <a:lnTo>
                      <a:pt x="18754" y="21364"/>
                    </a:lnTo>
                    <a:lnTo>
                      <a:pt x="18625" y="21296"/>
                    </a:lnTo>
                    <a:lnTo>
                      <a:pt x="18625" y="21263"/>
                    </a:lnTo>
                    <a:lnTo>
                      <a:pt x="18884" y="21364"/>
                    </a:lnTo>
                    <a:lnTo>
                      <a:pt x="18625" y="21296"/>
                    </a:lnTo>
                    <a:lnTo>
                      <a:pt x="18496" y="21263"/>
                    </a:lnTo>
                    <a:lnTo>
                      <a:pt x="18496" y="21229"/>
                    </a:lnTo>
                    <a:lnTo>
                      <a:pt x="18366" y="21229"/>
                    </a:lnTo>
                    <a:lnTo>
                      <a:pt x="18366" y="21195"/>
                    </a:lnTo>
                    <a:lnTo>
                      <a:pt x="18108" y="21161"/>
                    </a:lnTo>
                    <a:lnTo>
                      <a:pt x="17978" y="21161"/>
                    </a:lnTo>
                    <a:lnTo>
                      <a:pt x="17978" y="21094"/>
                    </a:lnTo>
                    <a:lnTo>
                      <a:pt x="18108" y="21195"/>
                    </a:lnTo>
                    <a:lnTo>
                      <a:pt x="18108" y="21161"/>
                    </a:lnTo>
                    <a:lnTo>
                      <a:pt x="17978" y="21094"/>
                    </a:lnTo>
                    <a:lnTo>
                      <a:pt x="17849" y="21060"/>
                    </a:lnTo>
                    <a:lnTo>
                      <a:pt x="17849" y="21026"/>
                    </a:lnTo>
                    <a:lnTo>
                      <a:pt x="17978" y="21060"/>
                    </a:lnTo>
                    <a:lnTo>
                      <a:pt x="17849" y="21060"/>
                    </a:lnTo>
                    <a:lnTo>
                      <a:pt x="17849" y="21026"/>
                    </a:lnTo>
                    <a:lnTo>
                      <a:pt x="17720" y="20993"/>
                    </a:lnTo>
                    <a:lnTo>
                      <a:pt x="17720" y="20959"/>
                    </a:lnTo>
                    <a:lnTo>
                      <a:pt x="17590" y="20891"/>
                    </a:lnTo>
                    <a:lnTo>
                      <a:pt x="17590" y="20858"/>
                    </a:lnTo>
                    <a:lnTo>
                      <a:pt x="17332" y="20858"/>
                    </a:lnTo>
                    <a:lnTo>
                      <a:pt x="17332" y="20824"/>
                    </a:lnTo>
                    <a:lnTo>
                      <a:pt x="17332" y="20790"/>
                    </a:lnTo>
                    <a:lnTo>
                      <a:pt x="17202" y="20756"/>
                    </a:lnTo>
                    <a:lnTo>
                      <a:pt x="17202" y="20689"/>
                    </a:lnTo>
                    <a:lnTo>
                      <a:pt x="17073" y="20655"/>
                    </a:lnTo>
                    <a:lnTo>
                      <a:pt x="17073" y="20621"/>
                    </a:lnTo>
                    <a:lnTo>
                      <a:pt x="17073" y="20588"/>
                    </a:lnTo>
                    <a:lnTo>
                      <a:pt x="16944" y="20554"/>
                    </a:lnTo>
                    <a:lnTo>
                      <a:pt x="16944" y="20486"/>
                    </a:lnTo>
                    <a:lnTo>
                      <a:pt x="16944" y="20453"/>
                    </a:lnTo>
                    <a:lnTo>
                      <a:pt x="16944" y="20419"/>
                    </a:lnTo>
                    <a:lnTo>
                      <a:pt x="16814" y="20419"/>
                    </a:lnTo>
                    <a:lnTo>
                      <a:pt x="16814" y="20385"/>
                    </a:lnTo>
                    <a:lnTo>
                      <a:pt x="16814" y="20351"/>
                    </a:lnTo>
                    <a:lnTo>
                      <a:pt x="16814" y="20284"/>
                    </a:lnTo>
                    <a:lnTo>
                      <a:pt x="16556" y="20250"/>
                    </a:lnTo>
                    <a:lnTo>
                      <a:pt x="16556" y="20216"/>
                    </a:lnTo>
                    <a:lnTo>
                      <a:pt x="16556" y="20183"/>
                    </a:lnTo>
                    <a:lnTo>
                      <a:pt x="16556" y="20149"/>
                    </a:lnTo>
                    <a:lnTo>
                      <a:pt x="16426" y="20081"/>
                    </a:lnTo>
                    <a:lnTo>
                      <a:pt x="16426" y="20048"/>
                    </a:lnTo>
                    <a:lnTo>
                      <a:pt x="16426" y="20014"/>
                    </a:lnTo>
                    <a:lnTo>
                      <a:pt x="16426" y="19980"/>
                    </a:lnTo>
                    <a:lnTo>
                      <a:pt x="16297" y="19879"/>
                    </a:lnTo>
                    <a:lnTo>
                      <a:pt x="16297" y="19845"/>
                    </a:lnTo>
                    <a:lnTo>
                      <a:pt x="16297" y="19811"/>
                    </a:lnTo>
                    <a:lnTo>
                      <a:pt x="16168" y="19744"/>
                    </a:lnTo>
                    <a:lnTo>
                      <a:pt x="16168" y="19676"/>
                    </a:lnTo>
                    <a:lnTo>
                      <a:pt x="16168" y="19643"/>
                    </a:lnTo>
                    <a:lnTo>
                      <a:pt x="16168" y="19575"/>
                    </a:lnTo>
                    <a:lnTo>
                      <a:pt x="16038" y="19541"/>
                    </a:lnTo>
                    <a:lnTo>
                      <a:pt x="16038" y="19474"/>
                    </a:lnTo>
                    <a:lnTo>
                      <a:pt x="16038" y="19406"/>
                    </a:lnTo>
                    <a:lnTo>
                      <a:pt x="16038" y="19339"/>
                    </a:lnTo>
                    <a:lnTo>
                      <a:pt x="15780" y="19271"/>
                    </a:lnTo>
                    <a:lnTo>
                      <a:pt x="15780" y="19204"/>
                    </a:lnTo>
                    <a:lnTo>
                      <a:pt x="15780" y="19170"/>
                    </a:lnTo>
                    <a:lnTo>
                      <a:pt x="15780" y="19069"/>
                    </a:lnTo>
                    <a:lnTo>
                      <a:pt x="15650" y="19001"/>
                    </a:lnTo>
                    <a:lnTo>
                      <a:pt x="15650" y="18968"/>
                    </a:lnTo>
                    <a:lnTo>
                      <a:pt x="15650" y="18866"/>
                    </a:lnTo>
                    <a:lnTo>
                      <a:pt x="15650" y="18799"/>
                    </a:lnTo>
                    <a:lnTo>
                      <a:pt x="15521" y="18731"/>
                    </a:lnTo>
                    <a:lnTo>
                      <a:pt x="15521" y="18630"/>
                    </a:lnTo>
                    <a:lnTo>
                      <a:pt x="15521" y="18563"/>
                    </a:lnTo>
                    <a:lnTo>
                      <a:pt x="15521" y="18461"/>
                    </a:lnTo>
                    <a:lnTo>
                      <a:pt x="15392" y="18394"/>
                    </a:lnTo>
                    <a:lnTo>
                      <a:pt x="15392" y="18326"/>
                    </a:lnTo>
                    <a:lnTo>
                      <a:pt x="15392" y="18225"/>
                    </a:lnTo>
                    <a:lnTo>
                      <a:pt x="15392" y="18158"/>
                    </a:lnTo>
                    <a:lnTo>
                      <a:pt x="15262" y="18056"/>
                    </a:lnTo>
                    <a:lnTo>
                      <a:pt x="15262" y="18023"/>
                    </a:lnTo>
                    <a:lnTo>
                      <a:pt x="15262" y="17955"/>
                    </a:lnTo>
                    <a:lnTo>
                      <a:pt x="15262" y="17854"/>
                    </a:lnTo>
                    <a:lnTo>
                      <a:pt x="15004" y="17786"/>
                    </a:lnTo>
                    <a:lnTo>
                      <a:pt x="15004" y="17651"/>
                    </a:lnTo>
                    <a:lnTo>
                      <a:pt x="15004" y="17584"/>
                    </a:lnTo>
                    <a:lnTo>
                      <a:pt x="15004" y="17449"/>
                    </a:lnTo>
                    <a:lnTo>
                      <a:pt x="14874" y="17381"/>
                    </a:lnTo>
                    <a:lnTo>
                      <a:pt x="14874" y="17246"/>
                    </a:lnTo>
                    <a:lnTo>
                      <a:pt x="14874" y="17179"/>
                    </a:lnTo>
                    <a:lnTo>
                      <a:pt x="14874" y="17044"/>
                    </a:lnTo>
                    <a:lnTo>
                      <a:pt x="14745" y="16943"/>
                    </a:lnTo>
                    <a:lnTo>
                      <a:pt x="14745" y="16808"/>
                    </a:lnTo>
                    <a:lnTo>
                      <a:pt x="14745" y="16740"/>
                    </a:lnTo>
                    <a:lnTo>
                      <a:pt x="14745" y="16605"/>
                    </a:lnTo>
                    <a:lnTo>
                      <a:pt x="14616" y="16504"/>
                    </a:lnTo>
                    <a:lnTo>
                      <a:pt x="14616" y="16369"/>
                    </a:lnTo>
                    <a:lnTo>
                      <a:pt x="14616" y="16234"/>
                    </a:lnTo>
                    <a:lnTo>
                      <a:pt x="14616" y="16133"/>
                    </a:lnTo>
                    <a:lnTo>
                      <a:pt x="14486" y="15998"/>
                    </a:lnTo>
                    <a:lnTo>
                      <a:pt x="14486" y="15896"/>
                    </a:lnTo>
                    <a:lnTo>
                      <a:pt x="14486" y="15761"/>
                    </a:lnTo>
                    <a:lnTo>
                      <a:pt x="14486" y="15626"/>
                    </a:lnTo>
                    <a:lnTo>
                      <a:pt x="14486" y="15593"/>
                    </a:lnTo>
                    <a:lnTo>
                      <a:pt x="14228" y="15491"/>
                    </a:lnTo>
                    <a:lnTo>
                      <a:pt x="14228" y="15356"/>
                    </a:lnTo>
                    <a:lnTo>
                      <a:pt x="14228" y="15221"/>
                    </a:lnTo>
                    <a:lnTo>
                      <a:pt x="14228" y="15086"/>
                    </a:lnTo>
                    <a:lnTo>
                      <a:pt x="14098" y="14951"/>
                    </a:lnTo>
                    <a:lnTo>
                      <a:pt x="14098" y="14783"/>
                    </a:lnTo>
                    <a:lnTo>
                      <a:pt x="14098" y="14681"/>
                    </a:lnTo>
                    <a:lnTo>
                      <a:pt x="14098" y="14513"/>
                    </a:lnTo>
                    <a:lnTo>
                      <a:pt x="13969" y="14378"/>
                    </a:lnTo>
                    <a:lnTo>
                      <a:pt x="13969" y="14209"/>
                    </a:lnTo>
                    <a:lnTo>
                      <a:pt x="13969" y="14074"/>
                    </a:lnTo>
                    <a:lnTo>
                      <a:pt x="13969" y="13939"/>
                    </a:lnTo>
                    <a:lnTo>
                      <a:pt x="13840" y="13770"/>
                    </a:lnTo>
                    <a:lnTo>
                      <a:pt x="13840" y="13601"/>
                    </a:lnTo>
                    <a:lnTo>
                      <a:pt x="13840" y="13466"/>
                    </a:lnTo>
                    <a:lnTo>
                      <a:pt x="13710" y="13298"/>
                    </a:lnTo>
                    <a:lnTo>
                      <a:pt x="13710" y="13129"/>
                    </a:lnTo>
                    <a:lnTo>
                      <a:pt x="13710" y="12994"/>
                    </a:lnTo>
                    <a:lnTo>
                      <a:pt x="13710" y="12791"/>
                    </a:lnTo>
                    <a:lnTo>
                      <a:pt x="13451" y="12690"/>
                    </a:lnTo>
                    <a:lnTo>
                      <a:pt x="13451" y="12488"/>
                    </a:lnTo>
                    <a:lnTo>
                      <a:pt x="13451" y="12319"/>
                    </a:lnTo>
                    <a:lnTo>
                      <a:pt x="13451" y="12150"/>
                    </a:lnTo>
                    <a:lnTo>
                      <a:pt x="13322" y="11981"/>
                    </a:lnTo>
                    <a:lnTo>
                      <a:pt x="13322" y="11846"/>
                    </a:lnTo>
                    <a:lnTo>
                      <a:pt x="13322" y="11678"/>
                    </a:lnTo>
                    <a:lnTo>
                      <a:pt x="13322" y="11509"/>
                    </a:lnTo>
                    <a:lnTo>
                      <a:pt x="13193" y="11306"/>
                    </a:lnTo>
                    <a:lnTo>
                      <a:pt x="13193" y="11138"/>
                    </a:lnTo>
                    <a:lnTo>
                      <a:pt x="13193" y="10969"/>
                    </a:lnTo>
                    <a:lnTo>
                      <a:pt x="13193" y="10834"/>
                    </a:lnTo>
                    <a:lnTo>
                      <a:pt x="13063" y="10631"/>
                    </a:lnTo>
                    <a:lnTo>
                      <a:pt x="13063" y="10463"/>
                    </a:lnTo>
                    <a:lnTo>
                      <a:pt x="13063" y="10260"/>
                    </a:lnTo>
                    <a:lnTo>
                      <a:pt x="13063" y="10091"/>
                    </a:lnTo>
                    <a:lnTo>
                      <a:pt x="12934" y="9923"/>
                    </a:lnTo>
                    <a:lnTo>
                      <a:pt x="12934" y="9720"/>
                    </a:lnTo>
                    <a:lnTo>
                      <a:pt x="12934" y="9551"/>
                    </a:lnTo>
                    <a:lnTo>
                      <a:pt x="12934" y="9349"/>
                    </a:lnTo>
                    <a:lnTo>
                      <a:pt x="12675" y="9214"/>
                    </a:lnTo>
                    <a:lnTo>
                      <a:pt x="12675" y="9045"/>
                    </a:lnTo>
                    <a:lnTo>
                      <a:pt x="12675" y="8843"/>
                    </a:lnTo>
                    <a:lnTo>
                      <a:pt x="12675" y="8674"/>
                    </a:lnTo>
                    <a:lnTo>
                      <a:pt x="12546" y="8471"/>
                    </a:lnTo>
                    <a:lnTo>
                      <a:pt x="12546" y="8303"/>
                    </a:lnTo>
                    <a:lnTo>
                      <a:pt x="12546" y="8100"/>
                    </a:lnTo>
                    <a:lnTo>
                      <a:pt x="12546" y="7931"/>
                    </a:lnTo>
                    <a:lnTo>
                      <a:pt x="12417" y="7763"/>
                    </a:lnTo>
                    <a:lnTo>
                      <a:pt x="12417" y="7560"/>
                    </a:lnTo>
                    <a:lnTo>
                      <a:pt x="12417" y="7425"/>
                    </a:lnTo>
                    <a:lnTo>
                      <a:pt x="12417" y="7223"/>
                    </a:lnTo>
                    <a:lnTo>
                      <a:pt x="12287" y="7054"/>
                    </a:lnTo>
                    <a:lnTo>
                      <a:pt x="12287" y="6885"/>
                    </a:lnTo>
                    <a:lnTo>
                      <a:pt x="12287" y="6683"/>
                    </a:lnTo>
                    <a:lnTo>
                      <a:pt x="12158" y="6514"/>
                    </a:lnTo>
                    <a:lnTo>
                      <a:pt x="12158" y="6345"/>
                    </a:lnTo>
                    <a:lnTo>
                      <a:pt x="12158" y="6143"/>
                    </a:lnTo>
                    <a:lnTo>
                      <a:pt x="12158" y="6008"/>
                    </a:lnTo>
                    <a:lnTo>
                      <a:pt x="11899" y="5839"/>
                    </a:lnTo>
                    <a:lnTo>
                      <a:pt x="11899" y="5670"/>
                    </a:lnTo>
                    <a:lnTo>
                      <a:pt x="11899" y="5501"/>
                    </a:lnTo>
                    <a:lnTo>
                      <a:pt x="11899" y="5299"/>
                    </a:lnTo>
                    <a:lnTo>
                      <a:pt x="11770" y="5130"/>
                    </a:lnTo>
                    <a:lnTo>
                      <a:pt x="11770" y="4995"/>
                    </a:lnTo>
                    <a:lnTo>
                      <a:pt x="11770" y="4826"/>
                    </a:lnTo>
                    <a:lnTo>
                      <a:pt x="11770" y="4658"/>
                    </a:lnTo>
                    <a:lnTo>
                      <a:pt x="11641" y="4489"/>
                    </a:lnTo>
                    <a:lnTo>
                      <a:pt x="11641" y="4388"/>
                    </a:lnTo>
                    <a:lnTo>
                      <a:pt x="11641" y="4219"/>
                    </a:lnTo>
                    <a:lnTo>
                      <a:pt x="11641" y="4050"/>
                    </a:lnTo>
                    <a:lnTo>
                      <a:pt x="11511" y="3881"/>
                    </a:lnTo>
                    <a:lnTo>
                      <a:pt x="11511" y="3780"/>
                    </a:lnTo>
                    <a:lnTo>
                      <a:pt x="11511" y="3611"/>
                    </a:lnTo>
                    <a:lnTo>
                      <a:pt x="11511" y="3443"/>
                    </a:lnTo>
                    <a:lnTo>
                      <a:pt x="11382" y="3308"/>
                    </a:lnTo>
                    <a:lnTo>
                      <a:pt x="11382" y="3173"/>
                    </a:lnTo>
                    <a:lnTo>
                      <a:pt x="11382" y="3038"/>
                    </a:lnTo>
                    <a:lnTo>
                      <a:pt x="11382" y="2903"/>
                    </a:lnTo>
                    <a:lnTo>
                      <a:pt x="11123" y="2801"/>
                    </a:lnTo>
                    <a:lnTo>
                      <a:pt x="11123" y="2633"/>
                    </a:lnTo>
                    <a:lnTo>
                      <a:pt x="11123" y="2498"/>
                    </a:lnTo>
                    <a:lnTo>
                      <a:pt x="11123" y="2396"/>
                    </a:lnTo>
                    <a:lnTo>
                      <a:pt x="10994" y="2261"/>
                    </a:lnTo>
                    <a:lnTo>
                      <a:pt x="10994" y="2160"/>
                    </a:lnTo>
                    <a:lnTo>
                      <a:pt x="10994" y="2059"/>
                    </a:lnTo>
                    <a:lnTo>
                      <a:pt x="10994" y="1958"/>
                    </a:lnTo>
                    <a:lnTo>
                      <a:pt x="10865" y="1856"/>
                    </a:lnTo>
                    <a:lnTo>
                      <a:pt x="10865" y="1823"/>
                    </a:lnTo>
                    <a:lnTo>
                      <a:pt x="10865" y="1755"/>
                    </a:lnTo>
                    <a:lnTo>
                      <a:pt x="10865" y="1620"/>
                    </a:lnTo>
                    <a:lnTo>
                      <a:pt x="10865" y="1553"/>
                    </a:lnTo>
                    <a:lnTo>
                      <a:pt x="10735" y="1451"/>
                    </a:lnTo>
                    <a:lnTo>
                      <a:pt x="10735" y="1384"/>
                    </a:lnTo>
                    <a:lnTo>
                      <a:pt x="10735" y="1283"/>
                    </a:lnTo>
                    <a:lnTo>
                      <a:pt x="10735" y="1215"/>
                    </a:lnTo>
                    <a:lnTo>
                      <a:pt x="10606" y="1148"/>
                    </a:lnTo>
                    <a:lnTo>
                      <a:pt x="10606" y="1046"/>
                    </a:lnTo>
                    <a:lnTo>
                      <a:pt x="10606" y="979"/>
                    </a:lnTo>
                    <a:lnTo>
                      <a:pt x="10606" y="945"/>
                    </a:lnTo>
                    <a:lnTo>
                      <a:pt x="10347" y="844"/>
                    </a:lnTo>
                    <a:lnTo>
                      <a:pt x="10347" y="810"/>
                    </a:lnTo>
                    <a:lnTo>
                      <a:pt x="10347" y="743"/>
                    </a:lnTo>
                    <a:lnTo>
                      <a:pt x="10347" y="675"/>
                    </a:lnTo>
                    <a:lnTo>
                      <a:pt x="10218" y="641"/>
                    </a:lnTo>
                    <a:lnTo>
                      <a:pt x="10218" y="608"/>
                    </a:lnTo>
                    <a:lnTo>
                      <a:pt x="10218" y="574"/>
                    </a:lnTo>
                    <a:lnTo>
                      <a:pt x="10218" y="540"/>
                    </a:lnTo>
                    <a:lnTo>
                      <a:pt x="10089" y="540"/>
                    </a:lnTo>
                    <a:lnTo>
                      <a:pt x="10218" y="574"/>
                    </a:lnTo>
                    <a:lnTo>
                      <a:pt x="10218" y="540"/>
                    </a:lnTo>
                    <a:lnTo>
                      <a:pt x="10089" y="540"/>
                    </a:lnTo>
                    <a:lnTo>
                      <a:pt x="10218" y="574"/>
                    </a:lnTo>
                    <a:lnTo>
                      <a:pt x="10606" y="608"/>
                    </a:lnTo>
                    <a:lnTo>
                      <a:pt x="11123" y="641"/>
                    </a:lnTo>
                    <a:lnTo>
                      <a:pt x="10994" y="641"/>
                    </a:lnTo>
                    <a:lnTo>
                      <a:pt x="11641" y="608"/>
                    </a:lnTo>
                    <a:lnTo>
                      <a:pt x="11899" y="574"/>
                    </a:lnTo>
                    <a:lnTo>
                      <a:pt x="11899" y="540"/>
                    </a:lnTo>
                    <a:lnTo>
                      <a:pt x="11899" y="574"/>
                    </a:lnTo>
                    <a:lnTo>
                      <a:pt x="11899" y="540"/>
                    </a:lnTo>
                    <a:lnTo>
                      <a:pt x="11899" y="574"/>
                    </a:lnTo>
                    <a:lnTo>
                      <a:pt x="11899" y="608"/>
                    </a:lnTo>
                    <a:lnTo>
                      <a:pt x="11770" y="641"/>
                    </a:lnTo>
                    <a:lnTo>
                      <a:pt x="11770" y="675"/>
                    </a:lnTo>
                    <a:lnTo>
                      <a:pt x="11770" y="743"/>
                    </a:lnTo>
                    <a:lnTo>
                      <a:pt x="11770" y="810"/>
                    </a:lnTo>
                    <a:lnTo>
                      <a:pt x="11641" y="844"/>
                    </a:lnTo>
                    <a:lnTo>
                      <a:pt x="11641" y="945"/>
                    </a:lnTo>
                    <a:lnTo>
                      <a:pt x="11641" y="979"/>
                    </a:lnTo>
                    <a:lnTo>
                      <a:pt x="11641" y="1046"/>
                    </a:lnTo>
                    <a:lnTo>
                      <a:pt x="11511" y="1148"/>
                    </a:lnTo>
                    <a:lnTo>
                      <a:pt x="11511" y="1215"/>
                    </a:lnTo>
                    <a:lnTo>
                      <a:pt x="11511" y="1283"/>
                    </a:lnTo>
                    <a:lnTo>
                      <a:pt x="11511" y="1384"/>
                    </a:lnTo>
                    <a:lnTo>
                      <a:pt x="11382" y="1451"/>
                    </a:lnTo>
                    <a:lnTo>
                      <a:pt x="11382" y="1553"/>
                    </a:lnTo>
                    <a:lnTo>
                      <a:pt x="11382" y="1620"/>
                    </a:lnTo>
                    <a:lnTo>
                      <a:pt x="11382" y="1755"/>
                    </a:lnTo>
                    <a:lnTo>
                      <a:pt x="11123" y="1856"/>
                    </a:lnTo>
                    <a:lnTo>
                      <a:pt x="11123" y="1958"/>
                    </a:lnTo>
                    <a:lnTo>
                      <a:pt x="11123" y="2059"/>
                    </a:lnTo>
                    <a:lnTo>
                      <a:pt x="11123" y="2160"/>
                    </a:lnTo>
                    <a:lnTo>
                      <a:pt x="10994" y="2261"/>
                    </a:lnTo>
                    <a:lnTo>
                      <a:pt x="10994" y="2396"/>
                    </a:lnTo>
                    <a:lnTo>
                      <a:pt x="10994" y="2498"/>
                    </a:lnTo>
                    <a:lnTo>
                      <a:pt x="10994" y="2633"/>
                    </a:lnTo>
                    <a:lnTo>
                      <a:pt x="10865" y="2801"/>
                    </a:lnTo>
                    <a:lnTo>
                      <a:pt x="10865" y="2903"/>
                    </a:lnTo>
                    <a:lnTo>
                      <a:pt x="10865" y="3038"/>
                    </a:lnTo>
                    <a:lnTo>
                      <a:pt x="10865" y="3173"/>
                    </a:lnTo>
                    <a:lnTo>
                      <a:pt x="10735" y="3308"/>
                    </a:lnTo>
                    <a:lnTo>
                      <a:pt x="10735" y="3443"/>
                    </a:lnTo>
                    <a:lnTo>
                      <a:pt x="10735" y="3611"/>
                    </a:lnTo>
                    <a:lnTo>
                      <a:pt x="10735" y="3780"/>
                    </a:lnTo>
                    <a:lnTo>
                      <a:pt x="10606" y="3881"/>
                    </a:lnTo>
                    <a:lnTo>
                      <a:pt x="10606" y="4050"/>
                    </a:lnTo>
                    <a:lnTo>
                      <a:pt x="10606" y="4219"/>
                    </a:lnTo>
                    <a:lnTo>
                      <a:pt x="10606" y="4388"/>
                    </a:lnTo>
                    <a:lnTo>
                      <a:pt x="10347" y="4489"/>
                    </a:lnTo>
                    <a:lnTo>
                      <a:pt x="10347" y="4658"/>
                    </a:lnTo>
                    <a:lnTo>
                      <a:pt x="10347" y="4826"/>
                    </a:lnTo>
                    <a:lnTo>
                      <a:pt x="10347" y="4995"/>
                    </a:lnTo>
                    <a:lnTo>
                      <a:pt x="10218" y="5130"/>
                    </a:lnTo>
                    <a:lnTo>
                      <a:pt x="10218" y="5299"/>
                    </a:lnTo>
                    <a:lnTo>
                      <a:pt x="10218" y="5501"/>
                    </a:lnTo>
                    <a:lnTo>
                      <a:pt x="10218" y="5670"/>
                    </a:lnTo>
                    <a:lnTo>
                      <a:pt x="10089" y="5839"/>
                    </a:lnTo>
                    <a:lnTo>
                      <a:pt x="10089" y="6008"/>
                    </a:lnTo>
                    <a:lnTo>
                      <a:pt x="10089" y="6143"/>
                    </a:lnTo>
                    <a:lnTo>
                      <a:pt x="10089" y="6345"/>
                    </a:lnTo>
                    <a:lnTo>
                      <a:pt x="9959" y="6514"/>
                    </a:lnTo>
                    <a:lnTo>
                      <a:pt x="9959" y="6683"/>
                    </a:lnTo>
                    <a:lnTo>
                      <a:pt x="9959" y="6885"/>
                    </a:lnTo>
                    <a:lnTo>
                      <a:pt x="9830" y="7054"/>
                    </a:lnTo>
                    <a:lnTo>
                      <a:pt x="9830" y="7223"/>
                    </a:lnTo>
                    <a:lnTo>
                      <a:pt x="9830" y="7425"/>
                    </a:lnTo>
                    <a:lnTo>
                      <a:pt x="9830" y="7560"/>
                    </a:lnTo>
                    <a:lnTo>
                      <a:pt x="9571" y="7763"/>
                    </a:lnTo>
                    <a:lnTo>
                      <a:pt x="9571" y="7931"/>
                    </a:lnTo>
                    <a:lnTo>
                      <a:pt x="9571" y="8100"/>
                    </a:lnTo>
                    <a:lnTo>
                      <a:pt x="9571" y="8303"/>
                    </a:lnTo>
                    <a:lnTo>
                      <a:pt x="9442" y="8471"/>
                    </a:lnTo>
                    <a:lnTo>
                      <a:pt x="9442" y="8674"/>
                    </a:lnTo>
                    <a:lnTo>
                      <a:pt x="9442" y="8843"/>
                    </a:lnTo>
                    <a:lnTo>
                      <a:pt x="9442" y="9045"/>
                    </a:lnTo>
                    <a:lnTo>
                      <a:pt x="9313" y="9214"/>
                    </a:lnTo>
                    <a:lnTo>
                      <a:pt x="9313" y="9349"/>
                    </a:lnTo>
                    <a:lnTo>
                      <a:pt x="9313" y="9551"/>
                    </a:lnTo>
                    <a:lnTo>
                      <a:pt x="9313" y="9720"/>
                    </a:lnTo>
                    <a:lnTo>
                      <a:pt x="9183" y="9923"/>
                    </a:lnTo>
                    <a:lnTo>
                      <a:pt x="9183" y="10091"/>
                    </a:lnTo>
                    <a:lnTo>
                      <a:pt x="9183" y="10260"/>
                    </a:lnTo>
                    <a:lnTo>
                      <a:pt x="9183" y="10463"/>
                    </a:lnTo>
                    <a:lnTo>
                      <a:pt x="9054" y="10631"/>
                    </a:lnTo>
                    <a:lnTo>
                      <a:pt x="9054" y="10834"/>
                    </a:lnTo>
                    <a:lnTo>
                      <a:pt x="9054" y="10969"/>
                    </a:lnTo>
                    <a:lnTo>
                      <a:pt x="9054" y="11138"/>
                    </a:lnTo>
                    <a:lnTo>
                      <a:pt x="8795" y="11306"/>
                    </a:lnTo>
                    <a:lnTo>
                      <a:pt x="8795" y="11509"/>
                    </a:lnTo>
                    <a:lnTo>
                      <a:pt x="8795" y="11678"/>
                    </a:lnTo>
                    <a:lnTo>
                      <a:pt x="8795" y="11846"/>
                    </a:lnTo>
                    <a:lnTo>
                      <a:pt x="8666" y="11981"/>
                    </a:lnTo>
                    <a:lnTo>
                      <a:pt x="8666" y="12150"/>
                    </a:lnTo>
                    <a:lnTo>
                      <a:pt x="8666" y="12319"/>
                    </a:lnTo>
                    <a:lnTo>
                      <a:pt x="8666" y="12488"/>
                    </a:lnTo>
                    <a:lnTo>
                      <a:pt x="8537" y="12690"/>
                    </a:lnTo>
                    <a:lnTo>
                      <a:pt x="8537" y="12791"/>
                    </a:lnTo>
                    <a:lnTo>
                      <a:pt x="8537" y="12994"/>
                    </a:lnTo>
                    <a:lnTo>
                      <a:pt x="8537" y="13129"/>
                    </a:lnTo>
                    <a:lnTo>
                      <a:pt x="8407" y="13298"/>
                    </a:lnTo>
                    <a:lnTo>
                      <a:pt x="8407" y="13466"/>
                    </a:lnTo>
                    <a:lnTo>
                      <a:pt x="8407" y="13601"/>
                    </a:lnTo>
                    <a:lnTo>
                      <a:pt x="8278" y="13770"/>
                    </a:lnTo>
                    <a:lnTo>
                      <a:pt x="8278" y="13939"/>
                    </a:lnTo>
                    <a:lnTo>
                      <a:pt x="8278" y="14074"/>
                    </a:lnTo>
                    <a:lnTo>
                      <a:pt x="8278" y="14209"/>
                    </a:lnTo>
                    <a:lnTo>
                      <a:pt x="8019" y="14378"/>
                    </a:lnTo>
                    <a:lnTo>
                      <a:pt x="8019" y="14513"/>
                    </a:lnTo>
                    <a:lnTo>
                      <a:pt x="8019" y="14681"/>
                    </a:lnTo>
                    <a:lnTo>
                      <a:pt x="8019" y="14783"/>
                    </a:lnTo>
                    <a:lnTo>
                      <a:pt x="7890" y="14951"/>
                    </a:lnTo>
                    <a:lnTo>
                      <a:pt x="7890" y="15086"/>
                    </a:lnTo>
                    <a:lnTo>
                      <a:pt x="7890" y="15221"/>
                    </a:lnTo>
                    <a:lnTo>
                      <a:pt x="7890" y="15356"/>
                    </a:lnTo>
                    <a:lnTo>
                      <a:pt x="7760" y="15491"/>
                    </a:lnTo>
                    <a:lnTo>
                      <a:pt x="7760" y="15626"/>
                    </a:lnTo>
                    <a:lnTo>
                      <a:pt x="7760" y="15761"/>
                    </a:lnTo>
                    <a:lnTo>
                      <a:pt x="7760" y="15896"/>
                    </a:lnTo>
                    <a:lnTo>
                      <a:pt x="7631" y="15998"/>
                    </a:lnTo>
                    <a:lnTo>
                      <a:pt x="7631" y="16133"/>
                    </a:lnTo>
                    <a:lnTo>
                      <a:pt x="7631" y="16234"/>
                    </a:lnTo>
                    <a:lnTo>
                      <a:pt x="7631" y="16369"/>
                    </a:lnTo>
                    <a:lnTo>
                      <a:pt x="7502" y="16504"/>
                    </a:lnTo>
                    <a:lnTo>
                      <a:pt x="7502" y="16605"/>
                    </a:lnTo>
                    <a:lnTo>
                      <a:pt x="7502" y="16740"/>
                    </a:lnTo>
                    <a:lnTo>
                      <a:pt x="7502" y="16808"/>
                    </a:lnTo>
                    <a:lnTo>
                      <a:pt x="7243" y="16943"/>
                    </a:lnTo>
                    <a:lnTo>
                      <a:pt x="7243" y="17044"/>
                    </a:lnTo>
                    <a:lnTo>
                      <a:pt x="7243" y="17179"/>
                    </a:lnTo>
                    <a:lnTo>
                      <a:pt x="7243" y="17246"/>
                    </a:lnTo>
                    <a:lnTo>
                      <a:pt x="7114" y="17381"/>
                    </a:lnTo>
                    <a:lnTo>
                      <a:pt x="7114" y="17449"/>
                    </a:lnTo>
                    <a:lnTo>
                      <a:pt x="7114" y="17584"/>
                    </a:lnTo>
                    <a:lnTo>
                      <a:pt x="7114" y="17651"/>
                    </a:lnTo>
                    <a:lnTo>
                      <a:pt x="6984" y="17786"/>
                    </a:lnTo>
                    <a:lnTo>
                      <a:pt x="6984" y="17854"/>
                    </a:lnTo>
                    <a:lnTo>
                      <a:pt x="6984" y="17955"/>
                    </a:lnTo>
                    <a:lnTo>
                      <a:pt x="6855" y="18056"/>
                    </a:lnTo>
                    <a:lnTo>
                      <a:pt x="6855" y="18158"/>
                    </a:lnTo>
                    <a:lnTo>
                      <a:pt x="6855" y="18225"/>
                    </a:lnTo>
                    <a:lnTo>
                      <a:pt x="6855" y="18326"/>
                    </a:lnTo>
                    <a:lnTo>
                      <a:pt x="6726" y="18394"/>
                    </a:lnTo>
                    <a:lnTo>
                      <a:pt x="6726" y="18461"/>
                    </a:lnTo>
                    <a:lnTo>
                      <a:pt x="6726" y="18563"/>
                    </a:lnTo>
                    <a:lnTo>
                      <a:pt x="6726" y="18630"/>
                    </a:lnTo>
                    <a:lnTo>
                      <a:pt x="6467" y="18731"/>
                    </a:lnTo>
                    <a:lnTo>
                      <a:pt x="6467" y="18799"/>
                    </a:lnTo>
                    <a:lnTo>
                      <a:pt x="6467" y="18866"/>
                    </a:lnTo>
                    <a:lnTo>
                      <a:pt x="6467" y="18968"/>
                    </a:lnTo>
                    <a:lnTo>
                      <a:pt x="6338" y="19001"/>
                    </a:lnTo>
                    <a:lnTo>
                      <a:pt x="6338" y="19069"/>
                    </a:lnTo>
                    <a:lnTo>
                      <a:pt x="6338" y="19170"/>
                    </a:lnTo>
                    <a:lnTo>
                      <a:pt x="6338" y="19204"/>
                    </a:lnTo>
                    <a:lnTo>
                      <a:pt x="6208" y="19271"/>
                    </a:lnTo>
                    <a:lnTo>
                      <a:pt x="6208" y="19339"/>
                    </a:lnTo>
                    <a:lnTo>
                      <a:pt x="6208" y="19406"/>
                    </a:lnTo>
                    <a:lnTo>
                      <a:pt x="6208" y="19474"/>
                    </a:lnTo>
                    <a:lnTo>
                      <a:pt x="6079" y="19541"/>
                    </a:lnTo>
                    <a:lnTo>
                      <a:pt x="6079" y="19575"/>
                    </a:lnTo>
                    <a:lnTo>
                      <a:pt x="6079" y="19643"/>
                    </a:lnTo>
                    <a:lnTo>
                      <a:pt x="6079" y="19676"/>
                    </a:lnTo>
                    <a:lnTo>
                      <a:pt x="5950" y="19744"/>
                    </a:lnTo>
                    <a:lnTo>
                      <a:pt x="5950" y="19811"/>
                    </a:lnTo>
                    <a:lnTo>
                      <a:pt x="5950" y="19845"/>
                    </a:lnTo>
                    <a:lnTo>
                      <a:pt x="5691" y="19879"/>
                    </a:lnTo>
                    <a:lnTo>
                      <a:pt x="5691" y="19980"/>
                    </a:lnTo>
                    <a:lnTo>
                      <a:pt x="5691" y="20014"/>
                    </a:lnTo>
                    <a:lnTo>
                      <a:pt x="5691" y="20048"/>
                    </a:lnTo>
                    <a:lnTo>
                      <a:pt x="5562" y="20081"/>
                    </a:lnTo>
                    <a:lnTo>
                      <a:pt x="5562" y="20149"/>
                    </a:lnTo>
                    <a:lnTo>
                      <a:pt x="5562" y="20183"/>
                    </a:lnTo>
                    <a:lnTo>
                      <a:pt x="5562" y="20216"/>
                    </a:lnTo>
                    <a:lnTo>
                      <a:pt x="5432" y="20250"/>
                    </a:lnTo>
                    <a:lnTo>
                      <a:pt x="5432" y="20284"/>
                    </a:lnTo>
                    <a:lnTo>
                      <a:pt x="5432" y="20351"/>
                    </a:lnTo>
                    <a:lnTo>
                      <a:pt x="5432" y="20385"/>
                    </a:lnTo>
                    <a:lnTo>
                      <a:pt x="5303" y="20419"/>
                    </a:lnTo>
                    <a:lnTo>
                      <a:pt x="5303" y="20453"/>
                    </a:lnTo>
                    <a:lnTo>
                      <a:pt x="5303" y="20486"/>
                    </a:lnTo>
                    <a:lnTo>
                      <a:pt x="5174" y="20554"/>
                    </a:lnTo>
                    <a:lnTo>
                      <a:pt x="5174" y="20588"/>
                    </a:lnTo>
                    <a:lnTo>
                      <a:pt x="5174" y="20621"/>
                    </a:lnTo>
                    <a:lnTo>
                      <a:pt x="4915" y="20655"/>
                    </a:lnTo>
                    <a:lnTo>
                      <a:pt x="4915" y="20689"/>
                    </a:lnTo>
                    <a:lnTo>
                      <a:pt x="4915" y="20756"/>
                    </a:lnTo>
                    <a:lnTo>
                      <a:pt x="4786" y="20756"/>
                    </a:lnTo>
                    <a:lnTo>
                      <a:pt x="4786" y="20790"/>
                    </a:lnTo>
                    <a:lnTo>
                      <a:pt x="4786" y="20824"/>
                    </a:lnTo>
                    <a:lnTo>
                      <a:pt x="4656" y="20858"/>
                    </a:lnTo>
                    <a:lnTo>
                      <a:pt x="4656" y="20891"/>
                    </a:lnTo>
                    <a:lnTo>
                      <a:pt x="4527" y="20891"/>
                    </a:lnTo>
                    <a:lnTo>
                      <a:pt x="4527" y="20959"/>
                    </a:lnTo>
                    <a:lnTo>
                      <a:pt x="4527" y="20993"/>
                    </a:lnTo>
                    <a:lnTo>
                      <a:pt x="4398" y="20993"/>
                    </a:lnTo>
                    <a:lnTo>
                      <a:pt x="4398" y="21060"/>
                    </a:lnTo>
                    <a:lnTo>
                      <a:pt x="4139" y="21060"/>
                    </a:lnTo>
                    <a:lnTo>
                      <a:pt x="4398" y="21026"/>
                    </a:lnTo>
                    <a:lnTo>
                      <a:pt x="4398" y="21060"/>
                    </a:lnTo>
                    <a:lnTo>
                      <a:pt x="4139" y="21060"/>
                    </a:lnTo>
                    <a:lnTo>
                      <a:pt x="4139" y="21094"/>
                    </a:lnTo>
                    <a:lnTo>
                      <a:pt x="4010" y="21161"/>
                    </a:lnTo>
                    <a:lnTo>
                      <a:pt x="3880" y="21195"/>
                    </a:lnTo>
                    <a:lnTo>
                      <a:pt x="4139" y="21094"/>
                    </a:lnTo>
                    <a:lnTo>
                      <a:pt x="4010" y="21161"/>
                    </a:lnTo>
                    <a:lnTo>
                      <a:pt x="3880" y="21195"/>
                    </a:lnTo>
                    <a:lnTo>
                      <a:pt x="3880" y="21229"/>
                    </a:lnTo>
                    <a:lnTo>
                      <a:pt x="3751" y="21229"/>
                    </a:lnTo>
                    <a:lnTo>
                      <a:pt x="3751" y="21263"/>
                    </a:lnTo>
                    <a:lnTo>
                      <a:pt x="3622" y="21296"/>
                    </a:lnTo>
                    <a:lnTo>
                      <a:pt x="3234" y="21364"/>
                    </a:lnTo>
                    <a:lnTo>
                      <a:pt x="3622" y="21263"/>
                    </a:lnTo>
                    <a:lnTo>
                      <a:pt x="3363" y="21364"/>
                    </a:lnTo>
                    <a:lnTo>
                      <a:pt x="3234" y="21364"/>
                    </a:lnTo>
                    <a:lnTo>
                      <a:pt x="3234" y="21398"/>
                    </a:lnTo>
                    <a:lnTo>
                      <a:pt x="3622" y="21296"/>
                    </a:lnTo>
                    <a:lnTo>
                      <a:pt x="3363" y="21364"/>
                    </a:lnTo>
                    <a:lnTo>
                      <a:pt x="3104" y="21398"/>
                    </a:lnTo>
                    <a:lnTo>
                      <a:pt x="3363" y="21296"/>
                    </a:lnTo>
                    <a:lnTo>
                      <a:pt x="3234" y="21398"/>
                    </a:lnTo>
                    <a:lnTo>
                      <a:pt x="3104" y="21398"/>
                    </a:lnTo>
                    <a:lnTo>
                      <a:pt x="2975" y="21431"/>
                    </a:lnTo>
                    <a:lnTo>
                      <a:pt x="3234" y="21364"/>
                    </a:lnTo>
                    <a:lnTo>
                      <a:pt x="3104" y="21398"/>
                    </a:lnTo>
                    <a:lnTo>
                      <a:pt x="2975" y="21431"/>
                    </a:lnTo>
                    <a:lnTo>
                      <a:pt x="2846" y="21431"/>
                    </a:lnTo>
                    <a:lnTo>
                      <a:pt x="2846" y="21465"/>
                    </a:lnTo>
                    <a:lnTo>
                      <a:pt x="2587" y="21465"/>
                    </a:lnTo>
                    <a:lnTo>
                      <a:pt x="2328" y="21499"/>
                    </a:lnTo>
                    <a:lnTo>
                      <a:pt x="1811" y="21499"/>
                    </a:lnTo>
                    <a:lnTo>
                      <a:pt x="2457" y="21465"/>
                    </a:lnTo>
                    <a:lnTo>
                      <a:pt x="2457" y="21499"/>
                    </a:lnTo>
                    <a:lnTo>
                      <a:pt x="2199" y="21566"/>
                    </a:lnTo>
                    <a:lnTo>
                      <a:pt x="1811" y="21566"/>
                    </a:lnTo>
                    <a:lnTo>
                      <a:pt x="1681" y="21566"/>
                    </a:lnTo>
                    <a:lnTo>
                      <a:pt x="2457" y="21499"/>
                    </a:lnTo>
                    <a:lnTo>
                      <a:pt x="2328" y="21499"/>
                    </a:lnTo>
                    <a:lnTo>
                      <a:pt x="2069" y="21566"/>
                    </a:lnTo>
                    <a:lnTo>
                      <a:pt x="1681" y="21566"/>
                    </a:lnTo>
                    <a:lnTo>
                      <a:pt x="2328" y="21499"/>
                    </a:lnTo>
                    <a:lnTo>
                      <a:pt x="1811" y="21566"/>
                    </a:lnTo>
                    <a:lnTo>
                      <a:pt x="1552" y="21566"/>
                    </a:lnTo>
                    <a:lnTo>
                      <a:pt x="2199" y="21499"/>
                    </a:lnTo>
                    <a:lnTo>
                      <a:pt x="1811" y="21600"/>
                    </a:lnTo>
                    <a:lnTo>
                      <a:pt x="1552" y="21600"/>
                    </a:lnTo>
                    <a:lnTo>
                      <a:pt x="1423" y="21600"/>
                    </a:lnTo>
                    <a:lnTo>
                      <a:pt x="2069" y="21499"/>
                    </a:lnTo>
                    <a:lnTo>
                      <a:pt x="1681" y="21600"/>
                    </a:lnTo>
                    <a:lnTo>
                      <a:pt x="1423" y="21600"/>
                    </a:lnTo>
                    <a:lnTo>
                      <a:pt x="2069" y="21566"/>
                    </a:lnTo>
                    <a:lnTo>
                      <a:pt x="1681" y="21600"/>
                    </a:lnTo>
                    <a:lnTo>
                      <a:pt x="1293" y="21600"/>
                    </a:lnTo>
                    <a:lnTo>
                      <a:pt x="1811" y="21566"/>
                    </a:lnTo>
                    <a:lnTo>
                      <a:pt x="1552" y="21600"/>
                    </a:lnTo>
                    <a:lnTo>
                      <a:pt x="1293" y="21600"/>
                    </a:lnTo>
                    <a:lnTo>
                      <a:pt x="2457" y="21263"/>
                    </a:lnTo>
                    <a:lnTo>
                      <a:pt x="2457" y="21296"/>
                    </a:lnTo>
                    <a:lnTo>
                      <a:pt x="0" y="21296"/>
                    </a:lnTo>
                    <a:close/>
                    <a:moveTo>
                      <a:pt x="0" y="21296"/>
                    </a:moveTo>
                  </a:path>
                </a:pathLst>
              </a:cu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222" name="Freeform 7"/>
              <p:cNvSpPr>
                <a:spLocks/>
              </p:cNvSpPr>
              <p:nvPr/>
            </p:nvSpPr>
            <p:spPr bwMode="auto">
              <a:xfrm>
                <a:off x="5614988" y="2484438"/>
                <a:ext cx="265112" cy="1016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2147483647 w 21600"/>
                  <a:gd name="T111" fmla="*/ 2147483647 h 21600"/>
                  <a:gd name="T112" fmla="*/ 2147483647 w 21600"/>
                  <a:gd name="T113" fmla="*/ 2147483647 h 21600"/>
                  <a:gd name="T114" fmla="*/ 2147483647 w 21600"/>
                  <a:gd name="T115" fmla="*/ 2147483647 h 21600"/>
                  <a:gd name="T116" fmla="*/ 2147483647 w 21600"/>
                  <a:gd name="T117" fmla="*/ 2147483647 h 21600"/>
                  <a:gd name="T118" fmla="*/ 2147483647 w 21600"/>
                  <a:gd name="T119" fmla="*/ 2147483647 h 21600"/>
                  <a:gd name="T120" fmla="*/ 2147483647 w 21600"/>
                  <a:gd name="T121" fmla="*/ 2147483647 h 21600"/>
                  <a:gd name="T122" fmla="*/ 2147483647 w 21600"/>
                  <a:gd name="T123" fmla="*/ 2147483647 h 21600"/>
                  <a:gd name="T124" fmla="*/ 2147483647 w 21600"/>
                  <a:gd name="T125" fmla="*/ 2147483647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0" y="21296"/>
                    </a:moveTo>
                    <a:lnTo>
                      <a:pt x="0" y="21263"/>
                    </a:lnTo>
                    <a:lnTo>
                      <a:pt x="0" y="20959"/>
                    </a:lnTo>
                    <a:lnTo>
                      <a:pt x="1293" y="20959"/>
                    </a:lnTo>
                    <a:lnTo>
                      <a:pt x="647" y="20993"/>
                    </a:lnTo>
                    <a:lnTo>
                      <a:pt x="905" y="20959"/>
                    </a:lnTo>
                    <a:lnTo>
                      <a:pt x="1293" y="20959"/>
                    </a:lnTo>
                    <a:lnTo>
                      <a:pt x="647" y="20993"/>
                    </a:lnTo>
                    <a:lnTo>
                      <a:pt x="776" y="20993"/>
                    </a:lnTo>
                    <a:lnTo>
                      <a:pt x="905" y="20959"/>
                    </a:lnTo>
                    <a:lnTo>
                      <a:pt x="1423" y="20959"/>
                    </a:lnTo>
                    <a:lnTo>
                      <a:pt x="776" y="20993"/>
                    </a:lnTo>
                    <a:lnTo>
                      <a:pt x="1035" y="20959"/>
                    </a:lnTo>
                    <a:lnTo>
                      <a:pt x="1552" y="20959"/>
                    </a:lnTo>
                    <a:lnTo>
                      <a:pt x="905" y="20959"/>
                    </a:lnTo>
                    <a:lnTo>
                      <a:pt x="1293" y="20891"/>
                    </a:lnTo>
                    <a:lnTo>
                      <a:pt x="1552" y="20891"/>
                    </a:lnTo>
                    <a:lnTo>
                      <a:pt x="905" y="20959"/>
                    </a:lnTo>
                    <a:lnTo>
                      <a:pt x="1035" y="20959"/>
                    </a:lnTo>
                    <a:lnTo>
                      <a:pt x="1293" y="20891"/>
                    </a:lnTo>
                    <a:lnTo>
                      <a:pt x="1681" y="20891"/>
                    </a:lnTo>
                    <a:lnTo>
                      <a:pt x="1035" y="20959"/>
                    </a:lnTo>
                    <a:lnTo>
                      <a:pt x="1423" y="20891"/>
                    </a:lnTo>
                    <a:lnTo>
                      <a:pt x="1811" y="20891"/>
                    </a:lnTo>
                    <a:lnTo>
                      <a:pt x="1293" y="20959"/>
                    </a:lnTo>
                    <a:lnTo>
                      <a:pt x="1552" y="20858"/>
                    </a:lnTo>
                    <a:lnTo>
                      <a:pt x="1811" y="20858"/>
                    </a:lnTo>
                    <a:lnTo>
                      <a:pt x="1293" y="20959"/>
                    </a:lnTo>
                    <a:lnTo>
                      <a:pt x="1423" y="20891"/>
                    </a:lnTo>
                    <a:lnTo>
                      <a:pt x="1552" y="20891"/>
                    </a:lnTo>
                    <a:lnTo>
                      <a:pt x="1552" y="20858"/>
                    </a:lnTo>
                    <a:lnTo>
                      <a:pt x="1681" y="20858"/>
                    </a:lnTo>
                    <a:lnTo>
                      <a:pt x="1423" y="20959"/>
                    </a:lnTo>
                    <a:lnTo>
                      <a:pt x="1552" y="20858"/>
                    </a:lnTo>
                    <a:lnTo>
                      <a:pt x="1681" y="20858"/>
                    </a:lnTo>
                    <a:lnTo>
                      <a:pt x="1811" y="20858"/>
                    </a:lnTo>
                    <a:lnTo>
                      <a:pt x="1811" y="20824"/>
                    </a:lnTo>
                    <a:lnTo>
                      <a:pt x="1552" y="20891"/>
                    </a:lnTo>
                    <a:lnTo>
                      <a:pt x="1681" y="20858"/>
                    </a:lnTo>
                    <a:lnTo>
                      <a:pt x="1811" y="20824"/>
                    </a:lnTo>
                    <a:lnTo>
                      <a:pt x="1552" y="20891"/>
                    </a:lnTo>
                    <a:lnTo>
                      <a:pt x="1552" y="20858"/>
                    </a:lnTo>
                    <a:lnTo>
                      <a:pt x="1681" y="20824"/>
                    </a:lnTo>
                    <a:lnTo>
                      <a:pt x="2069" y="20824"/>
                    </a:lnTo>
                    <a:lnTo>
                      <a:pt x="1681" y="20858"/>
                    </a:lnTo>
                    <a:lnTo>
                      <a:pt x="1811" y="20824"/>
                    </a:lnTo>
                    <a:lnTo>
                      <a:pt x="2069" y="20790"/>
                    </a:lnTo>
                    <a:lnTo>
                      <a:pt x="1681" y="20858"/>
                    </a:lnTo>
                    <a:lnTo>
                      <a:pt x="1811" y="20824"/>
                    </a:lnTo>
                    <a:lnTo>
                      <a:pt x="2069" y="20790"/>
                    </a:lnTo>
                    <a:lnTo>
                      <a:pt x="2069" y="20756"/>
                    </a:lnTo>
                    <a:lnTo>
                      <a:pt x="1811" y="20824"/>
                    </a:lnTo>
                    <a:lnTo>
                      <a:pt x="2069" y="20790"/>
                    </a:lnTo>
                    <a:lnTo>
                      <a:pt x="2069" y="20756"/>
                    </a:lnTo>
                    <a:lnTo>
                      <a:pt x="2199" y="20756"/>
                    </a:lnTo>
                    <a:lnTo>
                      <a:pt x="2199" y="20689"/>
                    </a:lnTo>
                    <a:lnTo>
                      <a:pt x="2069" y="20790"/>
                    </a:lnTo>
                    <a:lnTo>
                      <a:pt x="2069" y="20756"/>
                    </a:lnTo>
                    <a:lnTo>
                      <a:pt x="2199" y="20756"/>
                    </a:lnTo>
                    <a:lnTo>
                      <a:pt x="2199" y="20689"/>
                    </a:lnTo>
                    <a:lnTo>
                      <a:pt x="2328" y="20655"/>
                    </a:lnTo>
                    <a:lnTo>
                      <a:pt x="2199" y="20689"/>
                    </a:lnTo>
                    <a:lnTo>
                      <a:pt x="2328" y="20655"/>
                    </a:lnTo>
                    <a:lnTo>
                      <a:pt x="2328" y="20621"/>
                    </a:lnTo>
                    <a:lnTo>
                      <a:pt x="2457" y="20588"/>
                    </a:lnTo>
                    <a:lnTo>
                      <a:pt x="2457" y="20554"/>
                    </a:lnTo>
                    <a:lnTo>
                      <a:pt x="2457" y="20486"/>
                    </a:lnTo>
                    <a:lnTo>
                      <a:pt x="2587" y="20486"/>
                    </a:lnTo>
                    <a:lnTo>
                      <a:pt x="2587" y="20453"/>
                    </a:lnTo>
                    <a:lnTo>
                      <a:pt x="2587" y="20419"/>
                    </a:lnTo>
                    <a:lnTo>
                      <a:pt x="2846" y="20385"/>
                    </a:lnTo>
                    <a:lnTo>
                      <a:pt x="2846" y="20351"/>
                    </a:lnTo>
                    <a:lnTo>
                      <a:pt x="2846" y="20284"/>
                    </a:lnTo>
                    <a:lnTo>
                      <a:pt x="2975" y="20250"/>
                    </a:lnTo>
                    <a:lnTo>
                      <a:pt x="2975" y="20216"/>
                    </a:lnTo>
                    <a:lnTo>
                      <a:pt x="2975" y="20183"/>
                    </a:lnTo>
                    <a:lnTo>
                      <a:pt x="3104" y="20149"/>
                    </a:lnTo>
                    <a:lnTo>
                      <a:pt x="3104" y="20081"/>
                    </a:lnTo>
                    <a:lnTo>
                      <a:pt x="3104" y="20048"/>
                    </a:lnTo>
                    <a:lnTo>
                      <a:pt x="3104" y="20014"/>
                    </a:lnTo>
                    <a:lnTo>
                      <a:pt x="3234" y="19980"/>
                    </a:lnTo>
                    <a:lnTo>
                      <a:pt x="3234" y="19946"/>
                    </a:lnTo>
                    <a:lnTo>
                      <a:pt x="3234" y="19879"/>
                    </a:lnTo>
                    <a:lnTo>
                      <a:pt x="3234" y="19845"/>
                    </a:lnTo>
                    <a:lnTo>
                      <a:pt x="3363" y="19811"/>
                    </a:lnTo>
                    <a:lnTo>
                      <a:pt x="3363" y="19778"/>
                    </a:lnTo>
                    <a:lnTo>
                      <a:pt x="3363" y="19744"/>
                    </a:lnTo>
                    <a:lnTo>
                      <a:pt x="3363" y="19676"/>
                    </a:lnTo>
                    <a:lnTo>
                      <a:pt x="3622" y="19643"/>
                    </a:lnTo>
                    <a:lnTo>
                      <a:pt x="3622" y="19575"/>
                    </a:lnTo>
                    <a:lnTo>
                      <a:pt x="3622" y="19541"/>
                    </a:lnTo>
                    <a:lnTo>
                      <a:pt x="3622" y="19440"/>
                    </a:lnTo>
                    <a:lnTo>
                      <a:pt x="3751" y="19406"/>
                    </a:lnTo>
                    <a:lnTo>
                      <a:pt x="3751" y="19373"/>
                    </a:lnTo>
                    <a:lnTo>
                      <a:pt x="3751" y="19271"/>
                    </a:lnTo>
                    <a:lnTo>
                      <a:pt x="3751" y="19238"/>
                    </a:lnTo>
                    <a:lnTo>
                      <a:pt x="3880" y="19170"/>
                    </a:lnTo>
                    <a:lnTo>
                      <a:pt x="3880" y="19136"/>
                    </a:lnTo>
                    <a:lnTo>
                      <a:pt x="3880" y="19035"/>
                    </a:lnTo>
                    <a:lnTo>
                      <a:pt x="3880" y="19001"/>
                    </a:lnTo>
                    <a:lnTo>
                      <a:pt x="4010" y="18934"/>
                    </a:lnTo>
                    <a:lnTo>
                      <a:pt x="4010" y="18833"/>
                    </a:lnTo>
                    <a:lnTo>
                      <a:pt x="4010" y="18765"/>
                    </a:lnTo>
                    <a:lnTo>
                      <a:pt x="4010" y="18731"/>
                    </a:lnTo>
                    <a:lnTo>
                      <a:pt x="4139" y="18630"/>
                    </a:lnTo>
                    <a:lnTo>
                      <a:pt x="4139" y="18563"/>
                    </a:lnTo>
                    <a:lnTo>
                      <a:pt x="4139" y="18461"/>
                    </a:lnTo>
                    <a:lnTo>
                      <a:pt x="4139" y="18394"/>
                    </a:lnTo>
                    <a:lnTo>
                      <a:pt x="4398" y="18326"/>
                    </a:lnTo>
                    <a:lnTo>
                      <a:pt x="4398" y="18225"/>
                    </a:lnTo>
                    <a:lnTo>
                      <a:pt x="4398" y="18158"/>
                    </a:lnTo>
                    <a:lnTo>
                      <a:pt x="4398" y="18056"/>
                    </a:lnTo>
                    <a:lnTo>
                      <a:pt x="4527" y="17989"/>
                    </a:lnTo>
                    <a:lnTo>
                      <a:pt x="4527" y="17854"/>
                    </a:lnTo>
                    <a:lnTo>
                      <a:pt x="4527" y="17786"/>
                    </a:lnTo>
                    <a:lnTo>
                      <a:pt x="4527" y="17719"/>
                    </a:lnTo>
                    <a:lnTo>
                      <a:pt x="4656" y="17584"/>
                    </a:lnTo>
                    <a:lnTo>
                      <a:pt x="4656" y="17516"/>
                    </a:lnTo>
                    <a:lnTo>
                      <a:pt x="4656" y="17415"/>
                    </a:lnTo>
                    <a:lnTo>
                      <a:pt x="4656" y="17314"/>
                    </a:lnTo>
                    <a:lnTo>
                      <a:pt x="4786" y="17213"/>
                    </a:lnTo>
                    <a:lnTo>
                      <a:pt x="4786" y="17111"/>
                    </a:lnTo>
                    <a:lnTo>
                      <a:pt x="4786" y="16976"/>
                    </a:lnTo>
                    <a:lnTo>
                      <a:pt x="4786" y="16909"/>
                    </a:lnTo>
                    <a:lnTo>
                      <a:pt x="4915" y="16774"/>
                    </a:lnTo>
                    <a:lnTo>
                      <a:pt x="4915" y="16639"/>
                    </a:lnTo>
                    <a:lnTo>
                      <a:pt x="4915" y="16538"/>
                    </a:lnTo>
                    <a:lnTo>
                      <a:pt x="4915" y="16436"/>
                    </a:lnTo>
                    <a:lnTo>
                      <a:pt x="5174" y="16335"/>
                    </a:lnTo>
                    <a:lnTo>
                      <a:pt x="5174" y="16200"/>
                    </a:lnTo>
                    <a:lnTo>
                      <a:pt x="5174" y="16099"/>
                    </a:lnTo>
                    <a:lnTo>
                      <a:pt x="5174" y="15964"/>
                    </a:lnTo>
                    <a:lnTo>
                      <a:pt x="5303" y="15829"/>
                    </a:lnTo>
                    <a:lnTo>
                      <a:pt x="5303" y="15694"/>
                    </a:lnTo>
                    <a:lnTo>
                      <a:pt x="5303" y="15559"/>
                    </a:lnTo>
                    <a:lnTo>
                      <a:pt x="5303" y="15424"/>
                    </a:lnTo>
                    <a:lnTo>
                      <a:pt x="5432" y="15323"/>
                    </a:lnTo>
                    <a:lnTo>
                      <a:pt x="5432" y="15154"/>
                    </a:lnTo>
                    <a:lnTo>
                      <a:pt x="5432" y="15019"/>
                    </a:lnTo>
                    <a:lnTo>
                      <a:pt x="5432" y="14918"/>
                    </a:lnTo>
                    <a:lnTo>
                      <a:pt x="5562" y="14749"/>
                    </a:lnTo>
                    <a:lnTo>
                      <a:pt x="5562" y="14614"/>
                    </a:lnTo>
                    <a:lnTo>
                      <a:pt x="5562" y="14479"/>
                    </a:lnTo>
                    <a:lnTo>
                      <a:pt x="5691" y="14344"/>
                    </a:lnTo>
                    <a:lnTo>
                      <a:pt x="5691" y="14175"/>
                    </a:lnTo>
                    <a:lnTo>
                      <a:pt x="5691" y="14006"/>
                    </a:lnTo>
                    <a:lnTo>
                      <a:pt x="5691" y="13871"/>
                    </a:lnTo>
                    <a:lnTo>
                      <a:pt x="5950" y="13736"/>
                    </a:lnTo>
                    <a:lnTo>
                      <a:pt x="5950" y="13568"/>
                    </a:lnTo>
                    <a:lnTo>
                      <a:pt x="5950" y="13399"/>
                    </a:lnTo>
                    <a:lnTo>
                      <a:pt x="5950" y="13264"/>
                    </a:lnTo>
                    <a:lnTo>
                      <a:pt x="6079" y="13095"/>
                    </a:lnTo>
                    <a:lnTo>
                      <a:pt x="6079" y="12960"/>
                    </a:lnTo>
                    <a:lnTo>
                      <a:pt x="6079" y="12758"/>
                    </a:lnTo>
                    <a:lnTo>
                      <a:pt x="6079" y="12656"/>
                    </a:lnTo>
                    <a:lnTo>
                      <a:pt x="6208" y="12454"/>
                    </a:lnTo>
                    <a:lnTo>
                      <a:pt x="6208" y="12285"/>
                    </a:lnTo>
                    <a:lnTo>
                      <a:pt x="6208" y="12116"/>
                    </a:lnTo>
                    <a:lnTo>
                      <a:pt x="6208" y="11948"/>
                    </a:lnTo>
                    <a:lnTo>
                      <a:pt x="6338" y="11779"/>
                    </a:lnTo>
                    <a:lnTo>
                      <a:pt x="6338" y="11644"/>
                    </a:lnTo>
                    <a:lnTo>
                      <a:pt x="6338" y="11475"/>
                    </a:lnTo>
                    <a:lnTo>
                      <a:pt x="6338" y="11273"/>
                    </a:lnTo>
                    <a:lnTo>
                      <a:pt x="6467" y="11104"/>
                    </a:lnTo>
                    <a:lnTo>
                      <a:pt x="6467" y="10935"/>
                    </a:lnTo>
                    <a:lnTo>
                      <a:pt x="6467" y="10766"/>
                    </a:lnTo>
                    <a:lnTo>
                      <a:pt x="6467" y="10564"/>
                    </a:lnTo>
                    <a:lnTo>
                      <a:pt x="6726" y="10429"/>
                    </a:lnTo>
                    <a:lnTo>
                      <a:pt x="6726" y="10226"/>
                    </a:lnTo>
                    <a:lnTo>
                      <a:pt x="6726" y="10058"/>
                    </a:lnTo>
                    <a:lnTo>
                      <a:pt x="6726" y="9889"/>
                    </a:lnTo>
                    <a:lnTo>
                      <a:pt x="6855" y="9686"/>
                    </a:lnTo>
                    <a:lnTo>
                      <a:pt x="6855" y="9518"/>
                    </a:lnTo>
                    <a:lnTo>
                      <a:pt x="6855" y="9349"/>
                    </a:lnTo>
                    <a:lnTo>
                      <a:pt x="6855" y="9146"/>
                    </a:lnTo>
                    <a:lnTo>
                      <a:pt x="6984" y="9011"/>
                    </a:lnTo>
                    <a:lnTo>
                      <a:pt x="6984" y="8809"/>
                    </a:lnTo>
                    <a:lnTo>
                      <a:pt x="6984" y="8640"/>
                    </a:lnTo>
                    <a:lnTo>
                      <a:pt x="6984" y="8438"/>
                    </a:lnTo>
                    <a:lnTo>
                      <a:pt x="7114" y="8269"/>
                    </a:lnTo>
                    <a:lnTo>
                      <a:pt x="7114" y="8066"/>
                    </a:lnTo>
                    <a:lnTo>
                      <a:pt x="7114" y="7898"/>
                    </a:lnTo>
                    <a:lnTo>
                      <a:pt x="7114" y="7729"/>
                    </a:lnTo>
                    <a:lnTo>
                      <a:pt x="7243" y="7526"/>
                    </a:lnTo>
                    <a:lnTo>
                      <a:pt x="7243" y="7358"/>
                    </a:lnTo>
                    <a:lnTo>
                      <a:pt x="7243" y="7155"/>
                    </a:lnTo>
                    <a:lnTo>
                      <a:pt x="7502" y="7020"/>
                    </a:lnTo>
                    <a:lnTo>
                      <a:pt x="7502" y="6851"/>
                    </a:lnTo>
                    <a:lnTo>
                      <a:pt x="7502" y="6649"/>
                    </a:lnTo>
                    <a:lnTo>
                      <a:pt x="7502" y="6480"/>
                    </a:lnTo>
                    <a:lnTo>
                      <a:pt x="7631" y="6311"/>
                    </a:lnTo>
                    <a:lnTo>
                      <a:pt x="7631" y="6109"/>
                    </a:lnTo>
                    <a:lnTo>
                      <a:pt x="7631" y="5940"/>
                    </a:lnTo>
                    <a:lnTo>
                      <a:pt x="7631" y="5805"/>
                    </a:lnTo>
                    <a:lnTo>
                      <a:pt x="7760" y="5636"/>
                    </a:lnTo>
                    <a:lnTo>
                      <a:pt x="7760" y="5468"/>
                    </a:lnTo>
                    <a:lnTo>
                      <a:pt x="7760" y="5265"/>
                    </a:lnTo>
                    <a:lnTo>
                      <a:pt x="7760" y="5096"/>
                    </a:lnTo>
                    <a:lnTo>
                      <a:pt x="7890" y="4928"/>
                    </a:lnTo>
                    <a:lnTo>
                      <a:pt x="7890" y="4793"/>
                    </a:lnTo>
                    <a:lnTo>
                      <a:pt x="7890" y="4624"/>
                    </a:lnTo>
                    <a:lnTo>
                      <a:pt x="7890" y="4455"/>
                    </a:lnTo>
                    <a:lnTo>
                      <a:pt x="8019" y="4286"/>
                    </a:lnTo>
                    <a:lnTo>
                      <a:pt x="8019" y="4185"/>
                    </a:lnTo>
                    <a:lnTo>
                      <a:pt x="8019" y="4016"/>
                    </a:lnTo>
                    <a:lnTo>
                      <a:pt x="8019" y="3848"/>
                    </a:lnTo>
                    <a:lnTo>
                      <a:pt x="8278" y="3713"/>
                    </a:lnTo>
                    <a:lnTo>
                      <a:pt x="8278" y="3578"/>
                    </a:lnTo>
                    <a:lnTo>
                      <a:pt x="8278" y="3409"/>
                    </a:lnTo>
                    <a:lnTo>
                      <a:pt x="8278" y="3274"/>
                    </a:lnTo>
                    <a:lnTo>
                      <a:pt x="8407" y="3105"/>
                    </a:lnTo>
                    <a:lnTo>
                      <a:pt x="8407" y="3004"/>
                    </a:lnTo>
                    <a:lnTo>
                      <a:pt x="8407" y="2869"/>
                    </a:lnTo>
                    <a:lnTo>
                      <a:pt x="8407" y="2835"/>
                    </a:lnTo>
                    <a:lnTo>
                      <a:pt x="8407" y="2700"/>
                    </a:lnTo>
                    <a:lnTo>
                      <a:pt x="8537" y="2599"/>
                    </a:lnTo>
                    <a:lnTo>
                      <a:pt x="8537" y="2464"/>
                    </a:lnTo>
                    <a:lnTo>
                      <a:pt x="8537" y="2363"/>
                    </a:lnTo>
                    <a:lnTo>
                      <a:pt x="8537" y="2228"/>
                    </a:lnTo>
                    <a:lnTo>
                      <a:pt x="8666" y="2093"/>
                    </a:lnTo>
                    <a:lnTo>
                      <a:pt x="8666" y="1991"/>
                    </a:lnTo>
                    <a:lnTo>
                      <a:pt x="8666" y="1890"/>
                    </a:lnTo>
                    <a:lnTo>
                      <a:pt x="8666" y="1856"/>
                    </a:lnTo>
                    <a:lnTo>
                      <a:pt x="8795" y="1789"/>
                    </a:lnTo>
                    <a:lnTo>
                      <a:pt x="8795" y="1654"/>
                    </a:lnTo>
                    <a:lnTo>
                      <a:pt x="8795" y="1586"/>
                    </a:lnTo>
                    <a:lnTo>
                      <a:pt x="8795" y="1451"/>
                    </a:lnTo>
                    <a:lnTo>
                      <a:pt x="9054" y="1384"/>
                    </a:lnTo>
                    <a:lnTo>
                      <a:pt x="9054" y="1283"/>
                    </a:lnTo>
                    <a:lnTo>
                      <a:pt x="9054" y="1215"/>
                    </a:lnTo>
                    <a:lnTo>
                      <a:pt x="9054" y="1148"/>
                    </a:lnTo>
                    <a:lnTo>
                      <a:pt x="9183" y="1046"/>
                    </a:lnTo>
                    <a:lnTo>
                      <a:pt x="9183" y="979"/>
                    </a:lnTo>
                    <a:lnTo>
                      <a:pt x="9183" y="878"/>
                    </a:lnTo>
                    <a:lnTo>
                      <a:pt x="9183" y="810"/>
                    </a:lnTo>
                    <a:lnTo>
                      <a:pt x="9313" y="776"/>
                    </a:lnTo>
                    <a:lnTo>
                      <a:pt x="9313" y="743"/>
                    </a:lnTo>
                    <a:lnTo>
                      <a:pt x="9313" y="675"/>
                    </a:lnTo>
                    <a:lnTo>
                      <a:pt x="9313" y="608"/>
                    </a:lnTo>
                    <a:lnTo>
                      <a:pt x="9313" y="574"/>
                    </a:lnTo>
                    <a:lnTo>
                      <a:pt x="9442" y="540"/>
                    </a:lnTo>
                    <a:lnTo>
                      <a:pt x="9442" y="473"/>
                    </a:lnTo>
                    <a:lnTo>
                      <a:pt x="9442" y="439"/>
                    </a:lnTo>
                    <a:lnTo>
                      <a:pt x="9442" y="405"/>
                    </a:lnTo>
                    <a:lnTo>
                      <a:pt x="9571" y="371"/>
                    </a:lnTo>
                    <a:lnTo>
                      <a:pt x="9571" y="338"/>
                    </a:lnTo>
                    <a:lnTo>
                      <a:pt x="9571" y="270"/>
                    </a:lnTo>
                    <a:lnTo>
                      <a:pt x="9830" y="236"/>
                    </a:lnTo>
                    <a:lnTo>
                      <a:pt x="9830" y="203"/>
                    </a:lnTo>
                    <a:lnTo>
                      <a:pt x="9959" y="169"/>
                    </a:lnTo>
                    <a:lnTo>
                      <a:pt x="10089" y="135"/>
                    </a:lnTo>
                    <a:lnTo>
                      <a:pt x="10218" y="68"/>
                    </a:lnTo>
                    <a:lnTo>
                      <a:pt x="10347" y="34"/>
                    </a:lnTo>
                    <a:lnTo>
                      <a:pt x="10735" y="0"/>
                    </a:lnTo>
                    <a:lnTo>
                      <a:pt x="10994" y="0"/>
                    </a:lnTo>
                    <a:lnTo>
                      <a:pt x="11123" y="0"/>
                    </a:lnTo>
                    <a:lnTo>
                      <a:pt x="11511" y="0"/>
                    </a:lnTo>
                    <a:lnTo>
                      <a:pt x="11770" y="68"/>
                    </a:lnTo>
                    <a:lnTo>
                      <a:pt x="11899" y="68"/>
                    </a:lnTo>
                    <a:lnTo>
                      <a:pt x="12158" y="169"/>
                    </a:lnTo>
                    <a:lnTo>
                      <a:pt x="12287" y="169"/>
                    </a:lnTo>
                    <a:lnTo>
                      <a:pt x="12287" y="203"/>
                    </a:lnTo>
                    <a:lnTo>
                      <a:pt x="12417" y="236"/>
                    </a:lnTo>
                    <a:lnTo>
                      <a:pt x="12417" y="270"/>
                    </a:lnTo>
                    <a:lnTo>
                      <a:pt x="12546" y="338"/>
                    </a:lnTo>
                    <a:lnTo>
                      <a:pt x="12546" y="371"/>
                    </a:lnTo>
                    <a:lnTo>
                      <a:pt x="12546" y="405"/>
                    </a:lnTo>
                    <a:lnTo>
                      <a:pt x="12675" y="439"/>
                    </a:lnTo>
                    <a:lnTo>
                      <a:pt x="12675" y="540"/>
                    </a:lnTo>
                    <a:lnTo>
                      <a:pt x="12675" y="574"/>
                    </a:lnTo>
                    <a:lnTo>
                      <a:pt x="12934" y="608"/>
                    </a:lnTo>
                    <a:lnTo>
                      <a:pt x="12934" y="675"/>
                    </a:lnTo>
                    <a:lnTo>
                      <a:pt x="12934" y="743"/>
                    </a:lnTo>
                    <a:lnTo>
                      <a:pt x="12934" y="810"/>
                    </a:lnTo>
                    <a:lnTo>
                      <a:pt x="13063" y="878"/>
                    </a:lnTo>
                    <a:lnTo>
                      <a:pt x="13063" y="945"/>
                    </a:lnTo>
                    <a:lnTo>
                      <a:pt x="13063" y="979"/>
                    </a:lnTo>
                    <a:lnTo>
                      <a:pt x="13063" y="1046"/>
                    </a:lnTo>
                    <a:lnTo>
                      <a:pt x="13063" y="1080"/>
                    </a:lnTo>
                    <a:lnTo>
                      <a:pt x="13063" y="1148"/>
                    </a:lnTo>
                    <a:lnTo>
                      <a:pt x="13193" y="1215"/>
                    </a:lnTo>
                    <a:lnTo>
                      <a:pt x="13193" y="1283"/>
                    </a:lnTo>
                    <a:lnTo>
                      <a:pt x="13193" y="1384"/>
                    </a:lnTo>
                    <a:lnTo>
                      <a:pt x="13193" y="1451"/>
                    </a:lnTo>
                    <a:lnTo>
                      <a:pt x="13322" y="1586"/>
                    </a:lnTo>
                    <a:lnTo>
                      <a:pt x="13322" y="1654"/>
                    </a:lnTo>
                    <a:lnTo>
                      <a:pt x="13322" y="1789"/>
                    </a:lnTo>
                    <a:lnTo>
                      <a:pt x="13451" y="1856"/>
                    </a:lnTo>
                    <a:lnTo>
                      <a:pt x="13451" y="1991"/>
                    </a:lnTo>
                    <a:lnTo>
                      <a:pt x="13451" y="2093"/>
                    </a:lnTo>
                    <a:lnTo>
                      <a:pt x="13451" y="2228"/>
                    </a:lnTo>
                    <a:lnTo>
                      <a:pt x="13710" y="2363"/>
                    </a:lnTo>
                    <a:lnTo>
                      <a:pt x="13710" y="2464"/>
                    </a:lnTo>
                    <a:lnTo>
                      <a:pt x="13710" y="2599"/>
                    </a:lnTo>
                    <a:lnTo>
                      <a:pt x="13710" y="2700"/>
                    </a:lnTo>
                    <a:lnTo>
                      <a:pt x="13840" y="2835"/>
                    </a:lnTo>
                    <a:lnTo>
                      <a:pt x="13840" y="3004"/>
                    </a:lnTo>
                    <a:lnTo>
                      <a:pt x="13840" y="3105"/>
                    </a:lnTo>
                    <a:lnTo>
                      <a:pt x="13840" y="3274"/>
                    </a:lnTo>
                    <a:lnTo>
                      <a:pt x="13969" y="3409"/>
                    </a:lnTo>
                    <a:lnTo>
                      <a:pt x="13969" y="3578"/>
                    </a:lnTo>
                    <a:lnTo>
                      <a:pt x="13969" y="3713"/>
                    </a:lnTo>
                    <a:lnTo>
                      <a:pt x="13969" y="3848"/>
                    </a:lnTo>
                    <a:lnTo>
                      <a:pt x="14098" y="4016"/>
                    </a:lnTo>
                    <a:lnTo>
                      <a:pt x="14098" y="4185"/>
                    </a:lnTo>
                    <a:lnTo>
                      <a:pt x="14098" y="4286"/>
                    </a:lnTo>
                    <a:lnTo>
                      <a:pt x="14098" y="4455"/>
                    </a:lnTo>
                    <a:lnTo>
                      <a:pt x="14228" y="4624"/>
                    </a:lnTo>
                    <a:lnTo>
                      <a:pt x="14228" y="4793"/>
                    </a:lnTo>
                    <a:lnTo>
                      <a:pt x="14228" y="4928"/>
                    </a:lnTo>
                    <a:lnTo>
                      <a:pt x="14228" y="5096"/>
                    </a:lnTo>
                    <a:lnTo>
                      <a:pt x="14486" y="5265"/>
                    </a:lnTo>
                    <a:lnTo>
                      <a:pt x="14486" y="5468"/>
                    </a:lnTo>
                    <a:lnTo>
                      <a:pt x="14486" y="5636"/>
                    </a:lnTo>
                    <a:lnTo>
                      <a:pt x="14486" y="5805"/>
                    </a:lnTo>
                    <a:lnTo>
                      <a:pt x="14616" y="5940"/>
                    </a:lnTo>
                    <a:lnTo>
                      <a:pt x="14616" y="6109"/>
                    </a:lnTo>
                    <a:lnTo>
                      <a:pt x="14616" y="6311"/>
                    </a:lnTo>
                    <a:lnTo>
                      <a:pt x="14616" y="6480"/>
                    </a:lnTo>
                    <a:lnTo>
                      <a:pt x="14745" y="6649"/>
                    </a:lnTo>
                    <a:lnTo>
                      <a:pt x="14745" y="6851"/>
                    </a:lnTo>
                    <a:lnTo>
                      <a:pt x="14745" y="7020"/>
                    </a:lnTo>
                    <a:lnTo>
                      <a:pt x="14745" y="7155"/>
                    </a:lnTo>
                    <a:lnTo>
                      <a:pt x="14874" y="7358"/>
                    </a:lnTo>
                    <a:lnTo>
                      <a:pt x="14874" y="7526"/>
                    </a:lnTo>
                    <a:lnTo>
                      <a:pt x="14874" y="7729"/>
                    </a:lnTo>
                    <a:lnTo>
                      <a:pt x="15004" y="7898"/>
                    </a:lnTo>
                    <a:lnTo>
                      <a:pt x="15004" y="8066"/>
                    </a:lnTo>
                    <a:lnTo>
                      <a:pt x="15004" y="8269"/>
                    </a:lnTo>
                    <a:lnTo>
                      <a:pt x="15004" y="8438"/>
                    </a:lnTo>
                    <a:lnTo>
                      <a:pt x="15262" y="8640"/>
                    </a:lnTo>
                    <a:lnTo>
                      <a:pt x="15262" y="8809"/>
                    </a:lnTo>
                    <a:lnTo>
                      <a:pt x="15262" y="9011"/>
                    </a:lnTo>
                    <a:lnTo>
                      <a:pt x="15262" y="9146"/>
                    </a:lnTo>
                    <a:lnTo>
                      <a:pt x="15392" y="9315"/>
                    </a:lnTo>
                    <a:lnTo>
                      <a:pt x="15392" y="9349"/>
                    </a:lnTo>
                    <a:lnTo>
                      <a:pt x="15392" y="9518"/>
                    </a:lnTo>
                    <a:lnTo>
                      <a:pt x="15392" y="9686"/>
                    </a:lnTo>
                    <a:lnTo>
                      <a:pt x="15392" y="9889"/>
                    </a:lnTo>
                    <a:lnTo>
                      <a:pt x="15521" y="10058"/>
                    </a:lnTo>
                    <a:lnTo>
                      <a:pt x="15521" y="10226"/>
                    </a:lnTo>
                    <a:lnTo>
                      <a:pt x="15521" y="10429"/>
                    </a:lnTo>
                    <a:lnTo>
                      <a:pt x="15521" y="10564"/>
                    </a:lnTo>
                    <a:lnTo>
                      <a:pt x="15650" y="10766"/>
                    </a:lnTo>
                    <a:lnTo>
                      <a:pt x="15650" y="10935"/>
                    </a:lnTo>
                    <a:lnTo>
                      <a:pt x="15650" y="11104"/>
                    </a:lnTo>
                    <a:lnTo>
                      <a:pt x="15650" y="11273"/>
                    </a:lnTo>
                    <a:lnTo>
                      <a:pt x="15780" y="11475"/>
                    </a:lnTo>
                    <a:lnTo>
                      <a:pt x="15780" y="11644"/>
                    </a:lnTo>
                    <a:lnTo>
                      <a:pt x="15780" y="11779"/>
                    </a:lnTo>
                    <a:lnTo>
                      <a:pt x="15780" y="11948"/>
                    </a:lnTo>
                    <a:lnTo>
                      <a:pt x="16038" y="12116"/>
                    </a:lnTo>
                    <a:lnTo>
                      <a:pt x="16038" y="12285"/>
                    </a:lnTo>
                    <a:lnTo>
                      <a:pt x="16038" y="12454"/>
                    </a:lnTo>
                    <a:lnTo>
                      <a:pt x="16038" y="12656"/>
                    </a:lnTo>
                    <a:lnTo>
                      <a:pt x="16168" y="12758"/>
                    </a:lnTo>
                    <a:lnTo>
                      <a:pt x="16168" y="12960"/>
                    </a:lnTo>
                    <a:lnTo>
                      <a:pt x="16168" y="13095"/>
                    </a:lnTo>
                    <a:lnTo>
                      <a:pt x="16168" y="13264"/>
                    </a:lnTo>
                    <a:lnTo>
                      <a:pt x="16297" y="13399"/>
                    </a:lnTo>
                    <a:lnTo>
                      <a:pt x="16297" y="13568"/>
                    </a:lnTo>
                    <a:lnTo>
                      <a:pt x="16297" y="13736"/>
                    </a:lnTo>
                    <a:lnTo>
                      <a:pt x="16297" y="13871"/>
                    </a:lnTo>
                    <a:lnTo>
                      <a:pt x="16426" y="14006"/>
                    </a:lnTo>
                    <a:lnTo>
                      <a:pt x="16426" y="14175"/>
                    </a:lnTo>
                    <a:lnTo>
                      <a:pt x="16426" y="14344"/>
                    </a:lnTo>
                    <a:lnTo>
                      <a:pt x="16426" y="14479"/>
                    </a:lnTo>
                    <a:lnTo>
                      <a:pt x="16556" y="14614"/>
                    </a:lnTo>
                    <a:lnTo>
                      <a:pt x="16556" y="14749"/>
                    </a:lnTo>
                    <a:lnTo>
                      <a:pt x="16556" y="14918"/>
                    </a:lnTo>
                    <a:lnTo>
                      <a:pt x="16814" y="15019"/>
                    </a:lnTo>
                    <a:lnTo>
                      <a:pt x="16814" y="15154"/>
                    </a:lnTo>
                    <a:lnTo>
                      <a:pt x="16814" y="15323"/>
                    </a:lnTo>
                    <a:lnTo>
                      <a:pt x="16814" y="15424"/>
                    </a:lnTo>
                    <a:lnTo>
                      <a:pt x="16944" y="15559"/>
                    </a:lnTo>
                    <a:lnTo>
                      <a:pt x="16944" y="15694"/>
                    </a:lnTo>
                    <a:lnTo>
                      <a:pt x="16944" y="15829"/>
                    </a:lnTo>
                    <a:lnTo>
                      <a:pt x="16944" y="15964"/>
                    </a:lnTo>
                    <a:lnTo>
                      <a:pt x="17073" y="16099"/>
                    </a:lnTo>
                    <a:lnTo>
                      <a:pt x="17073" y="16200"/>
                    </a:lnTo>
                    <a:lnTo>
                      <a:pt x="17073" y="16335"/>
                    </a:lnTo>
                    <a:lnTo>
                      <a:pt x="17073" y="16436"/>
                    </a:lnTo>
                    <a:lnTo>
                      <a:pt x="17202" y="16538"/>
                    </a:lnTo>
                    <a:lnTo>
                      <a:pt x="17202" y="16639"/>
                    </a:lnTo>
                    <a:lnTo>
                      <a:pt x="17202" y="16774"/>
                    </a:lnTo>
                    <a:lnTo>
                      <a:pt x="17202" y="16909"/>
                    </a:lnTo>
                    <a:lnTo>
                      <a:pt x="17332" y="16976"/>
                    </a:lnTo>
                    <a:lnTo>
                      <a:pt x="17332" y="17111"/>
                    </a:lnTo>
                    <a:lnTo>
                      <a:pt x="17332" y="17213"/>
                    </a:lnTo>
                    <a:lnTo>
                      <a:pt x="17332" y="17314"/>
                    </a:lnTo>
                    <a:lnTo>
                      <a:pt x="17590" y="17415"/>
                    </a:lnTo>
                    <a:lnTo>
                      <a:pt x="17590" y="17516"/>
                    </a:lnTo>
                    <a:lnTo>
                      <a:pt x="17590" y="17584"/>
                    </a:lnTo>
                    <a:lnTo>
                      <a:pt x="17590" y="17719"/>
                    </a:lnTo>
                    <a:lnTo>
                      <a:pt x="17720" y="17786"/>
                    </a:lnTo>
                    <a:lnTo>
                      <a:pt x="17720" y="17854"/>
                    </a:lnTo>
                    <a:lnTo>
                      <a:pt x="17720" y="17989"/>
                    </a:lnTo>
                    <a:lnTo>
                      <a:pt x="17720" y="18056"/>
                    </a:lnTo>
                    <a:lnTo>
                      <a:pt x="17849" y="18158"/>
                    </a:lnTo>
                    <a:lnTo>
                      <a:pt x="17849" y="18225"/>
                    </a:lnTo>
                    <a:lnTo>
                      <a:pt x="17849" y="18326"/>
                    </a:lnTo>
                    <a:lnTo>
                      <a:pt x="17849" y="18394"/>
                    </a:lnTo>
                    <a:lnTo>
                      <a:pt x="17978" y="18461"/>
                    </a:lnTo>
                    <a:lnTo>
                      <a:pt x="17978" y="18563"/>
                    </a:lnTo>
                    <a:lnTo>
                      <a:pt x="17978" y="18630"/>
                    </a:lnTo>
                    <a:lnTo>
                      <a:pt x="17978" y="18731"/>
                    </a:lnTo>
                    <a:lnTo>
                      <a:pt x="18108" y="18765"/>
                    </a:lnTo>
                    <a:lnTo>
                      <a:pt x="18108" y="18833"/>
                    </a:lnTo>
                    <a:lnTo>
                      <a:pt x="18108" y="18934"/>
                    </a:lnTo>
                    <a:lnTo>
                      <a:pt x="18108" y="19001"/>
                    </a:lnTo>
                    <a:lnTo>
                      <a:pt x="18366" y="19035"/>
                    </a:lnTo>
                    <a:lnTo>
                      <a:pt x="18366" y="19136"/>
                    </a:lnTo>
                    <a:lnTo>
                      <a:pt x="18366" y="19170"/>
                    </a:lnTo>
                    <a:lnTo>
                      <a:pt x="18366" y="19238"/>
                    </a:lnTo>
                    <a:lnTo>
                      <a:pt x="18496" y="19271"/>
                    </a:lnTo>
                    <a:lnTo>
                      <a:pt x="18496" y="19373"/>
                    </a:lnTo>
                    <a:lnTo>
                      <a:pt x="18496" y="19406"/>
                    </a:lnTo>
                    <a:lnTo>
                      <a:pt x="18496" y="19440"/>
                    </a:lnTo>
                    <a:lnTo>
                      <a:pt x="18625" y="19541"/>
                    </a:lnTo>
                    <a:lnTo>
                      <a:pt x="18625" y="19575"/>
                    </a:lnTo>
                    <a:lnTo>
                      <a:pt x="18625" y="19643"/>
                    </a:lnTo>
                    <a:lnTo>
                      <a:pt x="18625" y="19676"/>
                    </a:lnTo>
                    <a:lnTo>
                      <a:pt x="18754" y="19744"/>
                    </a:lnTo>
                    <a:lnTo>
                      <a:pt x="18754" y="19778"/>
                    </a:lnTo>
                    <a:lnTo>
                      <a:pt x="18754" y="19811"/>
                    </a:lnTo>
                    <a:lnTo>
                      <a:pt x="18754" y="19845"/>
                    </a:lnTo>
                    <a:lnTo>
                      <a:pt x="18884" y="19879"/>
                    </a:lnTo>
                    <a:lnTo>
                      <a:pt x="18884" y="19946"/>
                    </a:lnTo>
                    <a:lnTo>
                      <a:pt x="18884" y="19980"/>
                    </a:lnTo>
                    <a:lnTo>
                      <a:pt x="18884" y="20014"/>
                    </a:lnTo>
                    <a:lnTo>
                      <a:pt x="19143" y="20048"/>
                    </a:lnTo>
                    <a:lnTo>
                      <a:pt x="19143" y="20081"/>
                    </a:lnTo>
                    <a:lnTo>
                      <a:pt x="19143" y="20149"/>
                    </a:lnTo>
                    <a:lnTo>
                      <a:pt x="19143" y="20183"/>
                    </a:lnTo>
                    <a:lnTo>
                      <a:pt x="19272" y="20216"/>
                    </a:lnTo>
                    <a:lnTo>
                      <a:pt x="19272" y="20250"/>
                    </a:lnTo>
                    <a:lnTo>
                      <a:pt x="19272" y="20284"/>
                    </a:lnTo>
                    <a:lnTo>
                      <a:pt x="19401" y="20351"/>
                    </a:lnTo>
                    <a:lnTo>
                      <a:pt x="19401" y="20385"/>
                    </a:lnTo>
                    <a:lnTo>
                      <a:pt x="19401" y="20419"/>
                    </a:lnTo>
                    <a:lnTo>
                      <a:pt x="19531" y="20453"/>
                    </a:lnTo>
                    <a:lnTo>
                      <a:pt x="19531" y="20486"/>
                    </a:lnTo>
                    <a:lnTo>
                      <a:pt x="19660" y="20554"/>
                    </a:lnTo>
                    <a:lnTo>
                      <a:pt x="19660" y="20588"/>
                    </a:lnTo>
                    <a:lnTo>
                      <a:pt x="19660" y="20621"/>
                    </a:lnTo>
                    <a:lnTo>
                      <a:pt x="19919" y="20621"/>
                    </a:lnTo>
                    <a:lnTo>
                      <a:pt x="19919" y="20655"/>
                    </a:lnTo>
                    <a:lnTo>
                      <a:pt x="19919" y="20689"/>
                    </a:lnTo>
                    <a:lnTo>
                      <a:pt x="20048" y="20689"/>
                    </a:lnTo>
                    <a:lnTo>
                      <a:pt x="19919" y="20655"/>
                    </a:lnTo>
                    <a:lnTo>
                      <a:pt x="19919" y="20689"/>
                    </a:lnTo>
                    <a:lnTo>
                      <a:pt x="20048" y="20756"/>
                    </a:lnTo>
                    <a:lnTo>
                      <a:pt x="20177" y="20790"/>
                    </a:lnTo>
                    <a:lnTo>
                      <a:pt x="20048" y="20689"/>
                    </a:lnTo>
                    <a:lnTo>
                      <a:pt x="20048" y="20756"/>
                    </a:lnTo>
                    <a:lnTo>
                      <a:pt x="20177" y="20756"/>
                    </a:lnTo>
                    <a:lnTo>
                      <a:pt x="20177" y="20824"/>
                    </a:lnTo>
                    <a:lnTo>
                      <a:pt x="20048" y="20756"/>
                    </a:lnTo>
                    <a:lnTo>
                      <a:pt x="20177" y="20790"/>
                    </a:lnTo>
                    <a:lnTo>
                      <a:pt x="20177" y="20824"/>
                    </a:lnTo>
                    <a:lnTo>
                      <a:pt x="20307" y="20824"/>
                    </a:lnTo>
                    <a:lnTo>
                      <a:pt x="20436" y="20858"/>
                    </a:lnTo>
                    <a:lnTo>
                      <a:pt x="20048" y="20790"/>
                    </a:lnTo>
                    <a:lnTo>
                      <a:pt x="20177" y="20790"/>
                    </a:lnTo>
                    <a:lnTo>
                      <a:pt x="20307" y="20824"/>
                    </a:lnTo>
                    <a:lnTo>
                      <a:pt x="20436" y="20858"/>
                    </a:lnTo>
                    <a:lnTo>
                      <a:pt x="20177" y="20824"/>
                    </a:lnTo>
                    <a:lnTo>
                      <a:pt x="20307" y="20824"/>
                    </a:lnTo>
                    <a:lnTo>
                      <a:pt x="20695" y="20891"/>
                    </a:lnTo>
                    <a:lnTo>
                      <a:pt x="20307" y="20824"/>
                    </a:lnTo>
                    <a:lnTo>
                      <a:pt x="20436" y="20858"/>
                    </a:lnTo>
                    <a:lnTo>
                      <a:pt x="20695" y="20891"/>
                    </a:lnTo>
                    <a:lnTo>
                      <a:pt x="20307" y="20824"/>
                    </a:lnTo>
                    <a:lnTo>
                      <a:pt x="20307" y="20858"/>
                    </a:lnTo>
                    <a:lnTo>
                      <a:pt x="20436" y="20858"/>
                    </a:lnTo>
                    <a:lnTo>
                      <a:pt x="20695" y="20858"/>
                    </a:lnTo>
                    <a:lnTo>
                      <a:pt x="20824" y="20959"/>
                    </a:lnTo>
                    <a:lnTo>
                      <a:pt x="20436" y="20858"/>
                    </a:lnTo>
                    <a:lnTo>
                      <a:pt x="20695" y="20891"/>
                    </a:lnTo>
                    <a:lnTo>
                      <a:pt x="20824" y="20891"/>
                    </a:lnTo>
                    <a:lnTo>
                      <a:pt x="20824" y="20959"/>
                    </a:lnTo>
                    <a:lnTo>
                      <a:pt x="20177" y="20858"/>
                    </a:lnTo>
                    <a:lnTo>
                      <a:pt x="20307" y="20858"/>
                    </a:lnTo>
                    <a:lnTo>
                      <a:pt x="20695" y="20858"/>
                    </a:lnTo>
                    <a:lnTo>
                      <a:pt x="20953" y="20959"/>
                    </a:lnTo>
                    <a:lnTo>
                      <a:pt x="20307" y="20891"/>
                    </a:lnTo>
                    <a:lnTo>
                      <a:pt x="20824" y="20891"/>
                    </a:lnTo>
                    <a:lnTo>
                      <a:pt x="21083" y="20959"/>
                    </a:lnTo>
                    <a:lnTo>
                      <a:pt x="20436" y="20891"/>
                    </a:lnTo>
                    <a:lnTo>
                      <a:pt x="20824" y="20891"/>
                    </a:lnTo>
                    <a:lnTo>
                      <a:pt x="21083" y="20959"/>
                    </a:lnTo>
                    <a:lnTo>
                      <a:pt x="21212" y="20959"/>
                    </a:lnTo>
                    <a:lnTo>
                      <a:pt x="20695" y="20891"/>
                    </a:lnTo>
                    <a:lnTo>
                      <a:pt x="20953" y="20891"/>
                    </a:lnTo>
                    <a:lnTo>
                      <a:pt x="21212" y="20959"/>
                    </a:lnTo>
                    <a:lnTo>
                      <a:pt x="20695" y="20959"/>
                    </a:lnTo>
                    <a:lnTo>
                      <a:pt x="21083" y="20959"/>
                    </a:lnTo>
                    <a:lnTo>
                      <a:pt x="21471" y="20993"/>
                    </a:lnTo>
                    <a:lnTo>
                      <a:pt x="20824" y="20959"/>
                    </a:lnTo>
                    <a:lnTo>
                      <a:pt x="21083" y="20959"/>
                    </a:lnTo>
                    <a:lnTo>
                      <a:pt x="21471" y="20993"/>
                    </a:lnTo>
                    <a:lnTo>
                      <a:pt x="20824" y="20959"/>
                    </a:lnTo>
                    <a:lnTo>
                      <a:pt x="20953" y="20959"/>
                    </a:lnTo>
                    <a:lnTo>
                      <a:pt x="21212" y="20959"/>
                    </a:lnTo>
                    <a:lnTo>
                      <a:pt x="21600" y="20993"/>
                    </a:lnTo>
                    <a:lnTo>
                      <a:pt x="20953" y="20959"/>
                    </a:lnTo>
                    <a:lnTo>
                      <a:pt x="20953" y="21600"/>
                    </a:lnTo>
                    <a:lnTo>
                      <a:pt x="20695" y="21600"/>
                    </a:lnTo>
                    <a:lnTo>
                      <a:pt x="20307" y="21566"/>
                    </a:lnTo>
                    <a:lnTo>
                      <a:pt x="20953" y="21600"/>
                    </a:lnTo>
                    <a:lnTo>
                      <a:pt x="20436" y="21600"/>
                    </a:lnTo>
                    <a:lnTo>
                      <a:pt x="20177" y="21566"/>
                    </a:lnTo>
                    <a:lnTo>
                      <a:pt x="20824" y="21600"/>
                    </a:lnTo>
                    <a:lnTo>
                      <a:pt x="20307" y="21600"/>
                    </a:lnTo>
                    <a:lnTo>
                      <a:pt x="20177" y="21566"/>
                    </a:lnTo>
                    <a:lnTo>
                      <a:pt x="20048" y="21499"/>
                    </a:lnTo>
                    <a:lnTo>
                      <a:pt x="20695" y="21600"/>
                    </a:lnTo>
                    <a:lnTo>
                      <a:pt x="20307" y="21600"/>
                    </a:lnTo>
                    <a:lnTo>
                      <a:pt x="20048" y="21566"/>
                    </a:lnTo>
                    <a:lnTo>
                      <a:pt x="20048" y="21499"/>
                    </a:lnTo>
                    <a:lnTo>
                      <a:pt x="20695" y="21566"/>
                    </a:lnTo>
                    <a:lnTo>
                      <a:pt x="20177" y="21566"/>
                    </a:lnTo>
                    <a:lnTo>
                      <a:pt x="19919" y="21499"/>
                    </a:lnTo>
                    <a:lnTo>
                      <a:pt x="20436" y="21566"/>
                    </a:lnTo>
                    <a:lnTo>
                      <a:pt x="20177" y="21566"/>
                    </a:lnTo>
                    <a:lnTo>
                      <a:pt x="19919" y="21499"/>
                    </a:lnTo>
                    <a:lnTo>
                      <a:pt x="19660" y="21499"/>
                    </a:lnTo>
                    <a:lnTo>
                      <a:pt x="20307" y="21566"/>
                    </a:lnTo>
                    <a:lnTo>
                      <a:pt x="20048" y="21566"/>
                    </a:lnTo>
                    <a:lnTo>
                      <a:pt x="19660" y="21499"/>
                    </a:lnTo>
                    <a:lnTo>
                      <a:pt x="19531" y="21465"/>
                    </a:lnTo>
                    <a:lnTo>
                      <a:pt x="20307" y="21499"/>
                    </a:lnTo>
                    <a:lnTo>
                      <a:pt x="19919" y="21499"/>
                    </a:lnTo>
                    <a:lnTo>
                      <a:pt x="19531" y="21465"/>
                    </a:lnTo>
                    <a:lnTo>
                      <a:pt x="19401" y="21465"/>
                    </a:lnTo>
                    <a:lnTo>
                      <a:pt x="19401" y="21431"/>
                    </a:lnTo>
                    <a:lnTo>
                      <a:pt x="19272" y="21431"/>
                    </a:lnTo>
                    <a:lnTo>
                      <a:pt x="18884" y="21398"/>
                    </a:lnTo>
                    <a:lnTo>
                      <a:pt x="18884" y="21364"/>
                    </a:lnTo>
                    <a:lnTo>
                      <a:pt x="18754" y="21364"/>
                    </a:lnTo>
                    <a:lnTo>
                      <a:pt x="19143" y="21431"/>
                    </a:lnTo>
                    <a:lnTo>
                      <a:pt x="18884" y="21398"/>
                    </a:lnTo>
                    <a:lnTo>
                      <a:pt x="18754" y="21364"/>
                    </a:lnTo>
                    <a:lnTo>
                      <a:pt x="18754" y="21296"/>
                    </a:lnTo>
                    <a:lnTo>
                      <a:pt x="19143" y="21398"/>
                    </a:lnTo>
                    <a:lnTo>
                      <a:pt x="18754" y="21364"/>
                    </a:lnTo>
                    <a:lnTo>
                      <a:pt x="18625" y="21296"/>
                    </a:lnTo>
                    <a:lnTo>
                      <a:pt x="18884" y="21398"/>
                    </a:lnTo>
                    <a:lnTo>
                      <a:pt x="18754" y="21364"/>
                    </a:lnTo>
                    <a:lnTo>
                      <a:pt x="18625" y="21296"/>
                    </a:lnTo>
                    <a:lnTo>
                      <a:pt x="18625" y="21263"/>
                    </a:lnTo>
                    <a:lnTo>
                      <a:pt x="18884" y="21364"/>
                    </a:lnTo>
                    <a:lnTo>
                      <a:pt x="18625" y="21296"/>
                    </a:lnTo>
                    <a:lnTo>
                      <a:pt x="18496" y="21263"/>
                    </a:lnTo>
                    <a:lnTo>
                      <a:pt x="18496" y="21229"/>
                    </a:lnTo>
                    <a:lnTo>
                      <a:pt x="18366" y="21229"/>
                    </a:lnTo>
                    <a:lnTo>
                      <a:pt x="18366" y="21195"/>
                    </a:lnTo>
                    <a:lnTo>
                      <a:pt x="18108" y="21161"/>
                    </a:lnTo>
                    <a:lnTo>
                      <a:pt x="17978" y="21161"/>
                    </a:lnTo>
                    <a:lnTo>
                      <a:pt x="17978" y="21094"/>
                    </a:lnTo>
                    <a:lnTo>
                      <a:pt x="18108" y="21195"/>
                    </a:lnTo>
                    <a:lnTo>
                      <a:pt x="18108" y="21161"/>
                    </a:lnTo>
                    <a:lnTo>
                      <a:pt x="17978" y="21094"/>
                    </a:lnTo>
                    <a:lnTo>
                      <a:pt x="17849" y="21060"/>
                    </a:lnTo>
                    <a:lnTo>
                      <a:pt x="17849" y="21026"/>
                    </a:lnTo>
                    <a:lnTo>
                      <a:pt x="17978" y="21060"/>
                    </a:lnTo>
                    <a:lnTo>
                      <a:pt x="17849" y="21060"/>
                    </a:lnTo>
                    <a:lnTo>
                      <a:pt x="17849" y="21026"/>
                    </a:lnTo>
                    <a:lnTo>
                      <a:pt x="17720" y="20993"/>
                    </a:lnTo>
                    <a:lnTo>
                      <a:pt x="17720" y="20959"/>
                    </a:lnTo>
                    <a:lnTo>
                      <a:pt x="17590" y="20891"/>
                    </a:lnTo>
                    <a:lnTo>
                      <a:pt x="17590" y="20858"/>
                    </a:lnTo>
                    <a:lnTo>
                      <a:pt x="17332" y="20858"/>
                    </a:lnTo>
                    <a:lnTo>
                      <a:pt x="17332" y="20824"/>
                    </a:lnTo>
                    <a:lnTo>
                      <a:pt x="17332" y="20790"/>
                    </a:lnTo>
                    <a:lnTo>
                      <a:pt x="17202" y="20756"/>
                    </a:lnTo>
                    <a:lnTo>
                      <a:pt x="17202" y="20689"/>
                    </a:lnTo>
                    <a:lnTo>
                      <a:pt x="17073" y="20655"/>
                    </a:lnTo>
                    <a:lnTo>
                      <a:pt x="17073" y="20621"/>
                    </a:lnTo>
                    <a:lnTo>
                      <a:pt x="17073" y="20588"/>
                    </a:lnTo>
                    <a:lnTo>
                      <a:pt x="16944" y="20554"/>
                    </a:lnTo>
                    <a:lnTo>
                      <a:pt x="16944" y="20486"/>
                    </a:lnTo>
                    <a:lnTo>
                      <a:pt x="16944" y="20453"/>
                    </a:lnTo>
                    <a:lnTo>
                      <a:pt x="16944" y="20419"/>
                    </a:lnTo>
                    <a:lnTo>
                      <a:pt x="16814" y="20419"/>
                    </a:lnTo>
                    <a:lnTo>
                      <a:pt x="16814" y="20385"/>
                    </a:lnTo>
                    <a:lnTo>
                      <a:pt x="16814" y="20351"/>
                    </a:lnTo>
                    <a:lnTo>
                      <a:pt x="16814" y="20284"/>
                    </a:lnTo>
                    <a:lnTo>
                      <a:pt x="16556" y="20250"/>
                    </a:lnTo>
                    <a:lnTo>
                      <a:pt x="16556" y="20216"/>
                    </a:lnTo>
                    <a:lnTo>
                      <a:pt x="16556" y="20183"/>
                    </a:lnTo>
                    <a:lnTo>
                      <a:pt x="16556" y="20149"/>
                    </a:lnTo>
                    <a:lnTo>
                      <a:pt x="16426" y="20081"/>
                    </a:lnTo>
                    <a:lnTo>
                      <a:pt x="16426" y="20048"/>
                    </a:lnTo>
                    <a:lnTo>
                      <a:pt x="16426" y="20014"/>
                    </a:lnTo>
                    <a:lnTo>
                      <a:pt x="16426" y="19980"/>
                    </a:lnTo>
                    <a:lnTo>
                      <a:pt x="16297" y="19879"/>
                    </a:lnTo>
                    <a:lnTo>
                      <a:pt x="16297" y="19845"/>
                    </a:lnTo>
                    <a:lnTo>
                      <a:pt x="16297" y="19811"/>
                    </a:lnTo>
                    <a:lnTo>
                      <a:pt x="16168" y="19744"/>
                    </a:lnTo>
                    <a:lnTo>
                      <a:pt x="16168" y="19676"/>
                    </a:lnTo>
                    <a:lnTo>
                      <a:pt x="16168" y="19643"/>
                    </a:lnTo>
                    <a:lnTo>
                      <a:pt x="16168" y="19575"/>
                    </a:lnTo>
                    <a:lnTo>
                      <a:pt x="16038" y="19541"/>
                    </a:lnTo>
                    <a:lnTo>
                      <a:pt x="16038" y="19474"/>
                    </a:lnTo>
                    <a:lnTo>
                      <a:pt x="16038" y="19406"/>
                    </a:lnTo>
                    <a:lnTo>
                      <a:pt x="16038" y="19339"/>
                    </a:lnTo>
                    <a:lnTo>
                      <a:pt x="15780" y="19271"/>
                    </a:lnTo>
                    <a:lnTo>
                      <a:pt x="15780" y="19204"/>
                    </a:lnTo>
                    <a:lnTo>
                      <a:pt x="15780" y="19170"/>
                    </a:lnTo>
                    <a:lnTo>
                      <a:pt x="15780" y="19069"/>
                    </a:lnTo>
                    <a:lnTo>
                      <a:pt x="15650" y="19001"/>
                    </a:lnTo>
                    <a:lnTo>
                      <a:pt x="15650" y="18968"/>
                    </a:lnTo>
                    <a:lnTo>
                      <a:pt x="15650" y="18866"/>
                    </a:lnTo>
                    <a:lnTo>
                      <a:pt x="15650" y="18799"/>
                    </a:lnTo>
                    <a:lnTo>
                      <a:pt x="15521" y="18731"/>
                    </a:lnTo>
                    <a:lnTo>
                      <a:pt x="15521" y="18630"/>
                    </a:lnTo>
                    <a:lnTo>
                      <a:pt x="15521" y="18563"/>
                    </a:lnTo>
                    <a:lnTo>
                      <a:pt x="15521" y="18461"/>
                    </a:lnTo>
                    <a:lnTo>
                      <a:pt x="15392" y="18394"/>
                    </a:lnTo>
                    <a:lnTo>
                      <a:pt x="15392" y="18326"/>
                    </a:lnTo>
                    <a:lnTo>
                      <a:pt x="15392" y="18225"/>
                    </a:lnTo>
                    <a:lnTo>
                      <a:pt x="15392" y="18158"/>
                    </a:lnTo>
                    <a:lnTo>
                      <a:pt x="15262" y="18056"/>
                    </a:lnTo>
                    <a:lnTo>
                      <a:pt x="15262" y="18023"/>
                    </a:lnTo>
                    <a:lnTo>
                      <a:pt x="15262" y="17955"/>
                    </a:lnTo>
                    <a:lnTo>
                      <a:pt x="15262" y="17854"/>
                    </a:lnTo>
                    <a:lnTo>
                      <a:pt x="15004" y="17786"/>
                    </a:lnTo>
                    <a:lnTo>
                      <a:pt x="15004" y="17651"/>
                    </a:lnTo>
                    <a:lnTo>
                      <a:pt x="15004" y="17584"/>
                    </a:lnTo>
                    <a:lnTo>
                      <a:pt x="15004" y="17449"/>
                    </a:lnTo>
                    <a:lnTo>
                      <a:pt x="14874" y="17381"/>
                    </a:lnTo>
                    <a:lnTo>
                      <a:pt x="14874" y="17246"/>
                    </a:lnTo>
                    <a:lnTo>
                      <a:pt x="14874" y="17179"/>
                    </a:lnTo>
                    <a:lnTo>
                      <a:pt x="14874" y="17044"/>
                    </a:lnTo>
                    <a:lnTo>
                      <a:pt x="14745" y="16943"/>
                    </a:lnTo>
                    <a:lnTo>
                      <a:pt x="14745" y="16808"/>
                    </a:lnTo>
                    <a:lnTo>
                      <a:pt x="14745" y="16740"/>
                    </a:lnTo>
                    <a:lnTo>
                      <a:pt x="14745" y="16605"/>
                    </a:lnTo>
                    <a:lnTo>
                      <a:pt x="14616" y="16504"/>
                    </a:lnTo>
                    <a:lnTo>
                      <a:pt x="14616" y="16369"/>
                    </a:lnTo>
                    <a:lnTo>
                      <a:pt x="14616" y="16234"/>
                    </a:lnTo>
                    <a:lnTo>
                      <a:pt x="14616" y="16133"/>
                    </a:lnTo>
                    <a:lnTo>
                      <a:pt x="14486" y="15998"/>
                    </a:lnTo>
                    <a:lnTo>
                      <a:pt x="14486" y="15896"/>
                    </a:lnTo>
                    <a:lnTo>
                      <a:pt x="14486" y="15761"/>
                    </a:lnTo>
                    <a:lnTo>
                      <a:pt x="14486" y="15626"/>
                    </a:lnTo>
                    <a:lnTo>
                      <a:pt x="14486" y="15593"/>
                    </a:lnTo>
                    <a:lnTo>
                      <a:pt x="14228" y="15491"/>
                    </a:lnTo>
                    <a:lnTo>
                      <a:pt x="14228" y="15356"/>
                    </a:lnTo>
                    <a:lnTo>
                      <a:pt x="14228" y="15221"/>
                    </a:lnTo>
                    <a:lnTo>
                      <a:pt x="14228" y="15086"/>
                    </a:lnTo>
                    <a:lnTo>
                      <a:pt x="14098" y="14951"/>
                    </a:lnTo>
                    <a:lnTo>
                      <a:pt x="14098" y="14783"/>
                    </a:lnTo>
                    <a:lnTo>
                      <a:pt x="14098" y="14681"/>
                    </a:lnTo>
                    <a:lnTo>
                      <a:pt x="14098" y="14513"/>
                    </a:lnTo>
                    <a:lnTo>
                      <a:pt x="13969" y="14378"/>
                    </a:lnTo>
                    <a:lnTo>
                      <a:pt x="13969" y="14209"/>
                    </a:lnTo>
                    <a:lnTo>
                      <a:pt x="13969" y="14074"/>
                    </a:lnTo>
                    <a:lnTo>
                      <a:pt x="13969" y="13939"/>
                    </a:lnTo>
                    <a:lnTo>
                      <a:pt x="13840" y="13770"/>
                    </a:lnTo>
                    <a:lnTo>
                      <a:pt x="13840" y="13601"/>
                    </a:lnTo>
                    <a:lnTo>
                      <a:pt x="13840" y="13466"/>
                    </a:lnTo>
                    <a:lnTo>
                      <a:pt x="13710" y="13298"/>
                    </a:lnTo>
                    <a:lnTo>
                      <a:pt x="13710" y="13129"/>
                    </a:lnTo>
                    <a:lnTo>
                      <a:pt x="13710" y="12994"/>
                    </a:lnTo>
                    <a:lnTo>
                      <a:pt x="13710" y="12791"/>
                    </a:lnTo>
                    <a:lnTo>
                      <a:pt x="13451" y="12690"/>
                    </a:lnTo>
                    <a:lnTo>
                      <a:pt x="13451" y="12488"/>
                    </a:lnTo>
                    <a:lnTo>
                      <a:pt x="13451" y="12319"/>
                    </a:lnTo>
                    <a:lnTo>
                      <a:pt x="13451" y="12150"/>
                    </a:lnTo>
                    <a:lnTo>
                      <a:pt x="13322" y="11981"/>
                    </a:lnTo>
                    <a:lnTo>
                      <a:pt x="13322" y="11846"/>
                    </a:lnTo>
                    <a:lnTo>
                      <a:pt x="13322" y="11678"/>
                    </a:lnTo>
                    <a:lnTo>
                      <a:pt x="13322" y="11509"/>
                    </a:lnTo>
                    <a:lnTo>
                      <a:pt x="13193" y="11306"/>
                    </a:lnTo>
                    <a:lnTo>
                      <a:pt x="13193" y="11138"/>
                    </a:lnTo>
                    <a:lnTo>
                      <a:pt x="13193" y="10969"/>
                    </a:lnTo>
                    <a:lnTo>
                      <a:pt x="13193" y="10834"/>
                    </a:lnTo>
                    <a:lnTo>
                      <a:pt x="13063" y="10631"/>
                    </a:lnTo>
                    <a:lnTo>
                      <a:pt x="13063" y="10463"/>
                    </a:lnTo>
                    <a:lnTo>
                      <a:pt x="13063" y="10260"/>
                    </a:lnTo>
                    <a:lnTo>
                      <a:pt x="13063" y="10091"/>
                    </a:lnTo>
                    <a:lnTo>
                      <a:pt x="12934" y="9923"/>
                    </a:lnTo>
                    <a:lnTo>
                      <a:pt x="12934" y="9720"/>
                    </a:lnTo>
                    <a:lnTo>
                      <a:pt x="12934" y="9551"/>
                    </a:lnTo>
                    <a:lnTo>
                      <a:pt x="12934" y="9349"/>
                    </a:lnTo>
                    <a:lnTo>
                      <a:pt x="12675" y="9214"/>
                    </a:lnTo>
                    <a:lnTo>
                      <a:pt x="12675" y="9045"/>
                    </a:lnTo>
                    <a:lnTo>
                      <a:pt x="12675" y="8843"/>
                    </a:lnTo>
                    <a:lnTo>
                      <a:pt x="12675" y="8674"/>
                    </a:lnTo>
                    <a:lnTo>
                      <a:pt x="12546" y="8471"/>
                    </a:lnTo>
                    <a:lnTo>
                      <a:pt x="12546" y="8303"/>
                    </a:lnTo>
                    <a:lnTo>
                      <a:pt x="12546" y="8100"/>
                    </a:lnTo>
                    <a:lnTo>
                      <a:pt x="12546" y="7931"/>
                    </a:lnTo>
                    <a:lnTo>
                      <a:pt x="12417" y="7763"/>
                    </a:lnTo>
                    <a:lnTo>
                      <a:pt x="12417" y="7560"/>
                    </a:lnTo>
                    <a:lnTo>
                      <a:pt x="12417" y="7425"/>
                    </a:lnTo>
                    <a:lnTo>
                      <a:pt x="12417" y="7223"/>
                    </a:lnTo>
                    <a:lnTo>
                      <a:pt x="12287" y="7054"/>
                    </a:lnTo>
                    <a:lnTo>
                      <a:pt x="12287" y="6885"/>
                    </a:lnTo>
                    <a:lnTo>
                      <a:pt x="12287" y="6683"/>
                    </a:lnTo>
                    <a:lnTo>
                      <a:pt x="12158" y="6514"/>
                    </a:lnTo>
                    <a:lnTo>
                      <a:pt x="12158" y="6345"/>
                    </a:lnTo>
                    <a:lnTo>
                      <a:pt x="12158" y="6143"/>
                    </a:lnTo>
                    <a:lnTo>
                      <a:pt x="12158" y="6008"/>
                    </a:lnTo>
                    <a:lnTo>
                      <a:pt x="11899" y="5839"/>
                    </a:lnTo>
                    <a:lnTo>
                      <a:pt x="11899" y="5670"/>
                    </a:lnTo>
                    <a:lnTo>
                      <a:pt x="11899" y="5501"/>
                    </a:lnTo>
                    <a:lnTo>
                      <a:pt x="11899" y="5299"/>
                    </a:lnTo>
                    <a:lnTo>
                      <a:pt x="11770" y="5130"/>
                    </a:lnTo>
                    <a:lnTo>
                      <a:pt x="11770" y="4995"/>
                    </a:lnTo>
                    <a:lnTo>
                      <a:pt x="11770" y="4826"/>
                    </a:lnTo>
                    <a:lnTo>
                      <a:pt x="11770" y="4658"/>
                    </a:lnTo>
                    <a:lnTo>
                      <a:pt x="11641" y="4489"/>
                    </a:lnTo>
                    <a:lnTo>
                      <a:pt x="11641" y="4388"/>
                    </a:lnTo>
                    <a:lnTo>
                      <a:pt x="11641" y="4219"/>
                    </a:lnTo>
                    <a:lnTo>
                      <a:pt x="11641" y="4050"/>
                    </a:lnTo>
                    <a:lnTo>
                      <a:pt x="11511" y="3881"/>
                    </a:lnTo>
                    <a:lnTo>
                      <a:pt x="11511" y="3780"/>
                    </a:lnTo>
                    <a:lnTo>
                      <a:pt x="11511" y="3611"/>
                    </a:lnTo>
                    <a:lnTo>
                      <a:pt x="11511" y="3443"/>
                    </a:lnTo>
                    <a:lnTo>
                      <a:pt x="11382" y="3308"/>
                    </a:lnTo>
                    <a:lnTo>
                      <a:pt x="11382" y="3173"/>
                    </a:lnTo>
                    <a:lnTo>
                      <a:pt x="11382" y="3038"/>
                    </a:lnTo>
                    <a:lnTo>
                      <a:pt x="11382" y="2903"/>
                    </a:lnTo>
                    <a:lnTo>
                      <a:pt x="11123" y="2801"/>
                    </a:lnTo>
                    <a:lnTo>
                      <a:pt x="11123" y="2633"/>
                    </a:lnTo>
                    <a:lnTo>
                      <a:pt x="11123" y="2498"/>
                    </a:lnTo>
                    <a:lnTo>
                      <a:pt x="11123" y="2396"/>
                    </a:lnTo>
                    <a:lnTo>
                      <a:pt x="10994" y="2261"/>
                    </a:lnTo>
                    <a:lnTo>
                      <a:pt x="10994" y="2160"/>
                    </a:lnTo>
                    <a:lnTo>
                      <a:pt x="10994" y="2059"/>
                    </a:lnTo>
                    <a:lnTo>
                      <a:pt x="10994" y="1958"/>
                    </a:lnTo>
                    <a:lnTo>
                      <a:pt x="10865" y="1856"/>
                    </a:lnTo>
                    <a:lnTo>
                      <a:pt x="10865" y="1823"/>
                    </a:lnTo>
                    <a:lnTo>
                      <a:pt x="10865" y="1755"/>
                    </a:lnTo>
                    <a:lnTo>
                      <a:pt x="10865" y="1620"/>
                    </a:lnTo>
                    <a:lnTo>
                      <a:pt x="10865" y="1553"/>
                    </a:lnTo>
                    <a:lnTo>
                      <a:pt x="10735" y="1451"/>
                    </a:lnTo>
                    <a:lnTo>
                      <a:pt x="10735" y="1384"/>
                    </a:lnTo>
                    <a:lnTo>
                      <a:pt x="10735" y="1283"/>
                    </a:lnTo>
                    <a:lnTo>
                      <a:pt x="10735" y="1215"/>
                    </a:lnTo>
                    <a:lnTo>
                      <a:pt x="10606" y="1148"/>
                    </a:lnTo>
                    <a:lnTo>
                      <a:pt x="10606" y="1046"/>
                    </a:lnTo>
                    <a:lnTo>
                      <a:pt x="10606" y="979"/>
                    </a:lnTo>
                    <a:lnTo>
                      <a:pt x="10606" y="945"/>
                    </a:lnTo>
                    <a:lnTo>
                      <a:pt x="10347" y="844"/>
                    </a:lnTo>
                    <a:lnTo>
                      <a:pt x="10347" y="810"/>
                    </a:lnTo>
                    <a:lnTo>
                      <a:pt x="10347" y="743"/>
                    </a:lnTo>
                    <a:lnTo>
                      <a:pt x="10347" y="675"/>
                    </a:lnTo>
                    <a:lnTo>
                      <a:pt x="10218" y="641"/>
                    </a:lnTo>
                    <a:lnTo>
                      <a:pt x="10218" y="608"/>
                    </a:lnTo>
                    <a:lnTo>
                      <a:pt x="10218" y="574"/>
                    </a:lnTo>
                    <a:lnTo>
                      <a:pt x="10218" y="540"/>
                    </a:lnTo>
                    <a:lnTo>
                      <a:pt x="10089" y="540"/>
                    </a:lnTo>
                    <a:lnTo>
                      <a:pt x="10218" y="574"/>
                    </a:lnTo>
                    <a:lnTo>
                      <a:pt x="10218" y="540"/>
                    </a:lnTo>
                    <a:lnTo>
                      <a:pt x="10089" y="540"/>
                    </a:lnTo>
                    <a:lnTo>
                      <a:pt x="10218" y="574"/>
                    </a:lnTo>
                    <a:lnTo>
                      <a:pt x="10606" y="608"/>
                    </a:lnTo>
                    <a:lnTo>
                      <a:pt x="11123" y="641"/>
                    </a:lnTo>
                    <a:lnTo>
                      <a:pt x="10994" y="641"/>
                    </a:lnTo>
                    <a:lnTo>
                      <a:pt x="11641" y="608"/>
                    </a:lnTo>
                    <a:lnTo>
                      <a:pt x="11899" y="574"/>
                    </a:lnTo>
                    <a:lnTo>
                      <a:pt x="11899" y="540"/>
                    </a:lnTo>
                    <a:lnTo>
                      <a:pt x="11899" y="574"/>
                    </a:lnTo>
                    <a:lnTo>
                      <a:pt x="11899" y="540"/>
                    </a:lnTo>
                    <a:lnTo>
                      <a:pt x="11899" y="574"/>
                    </a:lnTo>
                    <a:lnTo>
                      <a:pt x="11899" y="608"/>
                    </a:lnTo>
                    <a:lnTo>
                      <a:pt x="11770" y="641"/>
                    </a:lnTo>
                    <a:lnTo>
                      <a:pt x="11770" y="675"/>
                    </a:lnTo>
                    <a:lnTo>
                      <a:pt x="11770" y="743"/>
                    </a:lnTo>
                    <a:lnTo>
                      <a:pt x="11770" y="810"/>
                    </a:lnTo>
                    <a:lnTo>
                      <a:pt x="11641" y="844"/>
                    </a:lnTo>
                    <a:lnTo>
                      <a:pt x="11641" y="945"/>
                    </a:lnTo>
                    <a:lnTo>
                      <a:pt x="11641" y="979"/>
                    </a:lnTo>
                    <a:lnTo>
                      <a:pt x="11641" y="1046"/>
                    </a:lnTo>
                    <a:lnTo>
                      <a:pt x="11511" y="1148"/>
                    </a:lnTo>
                    <a:lnTo>
                      <a:pt x="11511" y="1215"/>
                    </a:lnTo>
                    <a:lnTo>
                      <a:pt x="11511" y="1283"/>
                    </a:lnTo>
                    <a:lnTo>
                      <a:pt x="11511" y="1384"/>
                    </a:lnTo>
                    <a:lnTo>
                      <a:pt x="11382" y="1451"/>
                    </a:lnTo>
                    <a:lnTo>
                      <a:pt x="11382" y="1553"/>
                    </a:lnTo>
                    <a:lnTo>
                      <a:pt x="11382" y="1620"/>
                    </a:lnTo>
                    <a:lnTo>
                      <a:pt x="11382" y="1755"/>
                    </a:lnTo>
                    <a:lnTo>
                      <a:pt x="11123" y="1856"/>
                    </a:lnTo>
                    <a:lnTo>
                      <a:pt x="11123" y="1958"/>
                    </a:lnTo>
                    <a:lnTo>
                      <a:pt x="11123" y="2059"/>
                    </a:lnTo>
                    <a:lnTo>
                      <a:pt x="11123" y="2160"/>
                    </a:lnTo>
                    <a:lnTo>
                      <a:pt x="10994" y="2261"/>
                    </a:lnTo>
                    <a:lnTo>
                      <a:pt x="10994" y="2396"/>
                    </a:lnTo>
                    <a:lnTo>
                      <a:pt x="10994" y="2498"/>
                    </a:lnTo>
                    <a:lnTo>
                      <a:pt x="10994" y="2633"/>
                    </a:lnTo>
                    <a:lnTo>
                      <a:pt x="10865" y="2801"/>
                    </a:lnTo>
                    <a:lnTo>
                      <a:pt x="10865" y="2903"/>
                    </a:lnTo>
                    <a:lnTo>
                      <a:pt x="10865" y="3038"/>
                    </a:lnTo>
                    <a:lnTo>
                      <a:pt x="10865" y="3173"/>
                    </a:lnTo>
                    <a:lnTo>
                      <a:pt x="10735" y="3308"/>
                    </a:lnTo>
                    <a:lnTo>
                      <a:pt x="10735" y="3443"/>
                    </a:lnTo>
                    <a:lnTo>
                      <a:pt x="10735" y="3611"/>
                    </a:lnTo>
                    <a:lnTo>
                      <a:pt x="10735" y="3780"/>
                    </a:lnTo>
                    <a:lnTo>
                      <a:pt x="10606" y="3881"/>
                    </a:lnTo>
                    <a:lnTo>
                      <a:pt x="10606" y="4050"/>
                    </a:lnTo>
                    <a:lnTo>
                      <a:pt x="10606" y="4219"/>
                    </a:lnTo>
                    <a:lnTo>
                      <a:pt x="10606" y="4388"/>
                    </a:lnTo>
                    <a:lnTo>
                      <a:pt x="10347" y="4489"/>
                    </a:lnTo>
                    <a:lnTo>
                      <a:pt x="10347" y="4658"/>
                    </a:lnTo>
                    <a:lnTo>
                      <a:pt x="10347" y="4826"/>
                    </a:lnTo>
                    <a:lnTo>
                      <a:pt x="10347" y="4995"/>
                    </a:lnTo>
                    <a:lnTo>
                      <a:pt x="10218" y="5130"/>
                    </a:lnTo>
                    <a:lnTo>
                      <a:pt x="10218" y="5299"/>
                    </a:lnTo>
                    <a:lnTo>
                      <a:pt x="10218" y="5501"/>
                    </a:lnTo>
                    <a:lnTo>
                      <a:pt x="10218" y="5670"/>
                    </a:lnTo>
                    <a:lnTo>
                      <a:pt x="10089" y="5839"/>
                    </a:lnTo>
                    <a:lnTo>
                      <a:pt x="10089" y="6008"/>
                    </a:lnTo>
                    <a:lnTo>
                      <a:pt x="10089" y="6143"/>
                    </a:lnTo>
                    <a:lnTo>
                      <a:pt x="10089" y="6345"/>
                    </a:lnTo>
                    <a:lnTo>
                      <a:pt x="9959" y="6514"/>
                    </a:lnTo>
                    <a:lnTo>
                      <a:pt x="9959" y="6683"/>
                    </a:lnTo>
                    <a:lnTo>
                      <a:pt x="9959" y="6885"/>
                    </a:lnTo>
                    <a:lnTo>
                      <a:pt x="9830" y="7054"/>
                    </a:lnTo>
                    <a:lnTo>
                      <a:pt x="9830" y="7223"/>
                    </a:lnTo>
                    <a:lnTo>
                      <a:pt x="9830" y="7425"/>
                    </a:lnTo>
                    <a:lnTo>
                      <a:pt x="9830" y="7560"/>
                    </a:lnTo>
                    <a:lnTo>
                      <a:pt x="9571" y="7763"/>
                    </a:lnTo>
                    <a:lnTo>
                      <a:pt x="9571" y="7931"/>
                    </a:lnTo>
                    <a:lnTo>
                      <a:pt x="9571" y="8100"/>
                    </a:lnTo>
                    <a:lnTo>
                      <a:pt x="9571" y="8303"/>
                    </a:lnTo>
                    <a:lnTo>
                      <a:pt x="9442" y="8471"/>
                    </a:lnTo>
                    <a:lnTo>
                      <a:pt x="9442" y="8674"/>
                    </a:lnTo>
                    <a:lnTo>
                      <a:pt x="9442" y="8843"/>
                    </a:lnTo>
                    <a:lnTo>
                      <a:pt x="9442" y="9045"/>
                    </a:lnTo>
                    <a:lnTo>
                      <a:pt x="9313" y="9214"/>
                    </a:lnTo>
                    <a:lnTo>
                      <a:pt x="9313" y="9349"/>
                    </a:lnTo>
                    <a:lnTo>
                      <a:pt x="9313" y="9551"/>
                    </a:lnTo>
                    <a:lnTo>
                      <a:pt x="9313" y="9720"/>
                    </a:lnTo>
                    <a:lnTo>
                      <a:pt x="9183" y="9923"/>
                    </a:lnTo>
                    <a:lnTo>
                      <a:pt x="9183" y="10091"/>
                    </a:lnTo>
                    <a:lnTo>
                      <a:pt x="9183" y="10260"/>
                    </a:lnTo>
                    <a:lnTo>
                      <a:pt x="9183" y="10463"/>
                    </a:lnTo>
                    <a:lnTo>
                      <a:pt x="9054" y="10631"/>
                    </a:lnTo>
                    <a:lnTo>
                      <a:pt x="9054" y="10834"/>
                    </a:lnTo>
                    <a:lnTo>
                      <a:pt x="9054" y="10969"/>
                    </a:lnTo>
                    <a:lnTo>
                      <a:pt x="9054" y="11138"/>
                    </a:lnTo>
                    <a:lnTo>
                      <a:pt x="8795" y="11306"/>
                    </a:lnTo>
                    <a:lnTo>
                      <a:pt x="8795" y="11509"/>
                    </a:lnTo>
                    <a:lnTo>
                      <a:pt x="8795" y="11678"/>
                    </a:lnTo>
                    <a:lnTo>
                      <a:pt x="8795" y="11846"/>
                    </a:lnTo>
                    <a:lnTo>
                      <a:pt x="8666" y="11981"/>
                    </a:lnTo>
                    <a:lnTo>
                      <a:pt x="8666" y="12150"/>
                    </a:lnTo>
                    <a:lnTo>
                      <a:pt x="8666" y="12319"/>
                    </a:lnTo>
                    <a:lnTo>
                      <a:pt x="8666" y="12488"/>
                    </a:lnTo>
                    <a:lnTo>
                      <a:pt x="8537" y="12690"/>
                    </a:lnTo>
                    <a:lnTo>
                      <a:pt x="8537" y="12791"/>
                    </a:lnTo>
                    <a:lnTo>
                      <a:pt x="8537" y="12994"/>
                    </a:lnTo>
                    <a:lnTo>
                      <a:pt x="8537" y="13129"/>
                    </a:lnTo>
                    <a:lnTo>
                      <a:pt x="8407" y="13298"/>
                    </a:lnTo>
                    <a:lnTo>
                      <a:pt x="8407" y="13466"/>
                    </a:lnTo>
                    <a:lnTo>
                      <a:pt x="8407" y="13601"/>
                    </a:lnTo>
                    <a:lnTo>
                      <a:pt x="8278" y="13770"/>
                    </a:lnTo>
                    <a:lnTo>
                      <a:pt x="8278" y="13939"/>
                    </a:lnTo>
                    <a:lnTo>
                      <a:pt x="8278" y="14074"/>
                    </a:lnTo>
                    <a:lnTo>
                      <a:pt x="8278" y="14209"/>
                    </a:lnTo>
                    <a:lnTo>
                      <a:pt x="8019" y="14378"/>
                    </a:lnTo>
                    <a:lnTo>
                      <a:pt x="8019" y="14513"/>
                    </a:lnTo>
                    <a:lnTo>
                      <a:pt x="8019" y="14681"/>
                    </a:lnTo>
                    <a:lnTo>
                      <a:pt x="8019" y="14783"/>
                    </a:lnTo>
                    <a:lnTo>
                      <a:pt x="7890" y="14951"/>
                    </a:lnTo>
                    <a:lnTo>
                      <a:pt x="7890" y="15086"/>
                    </a:lnTo>
                    <a:lnTo>
                      <a:pt x="7890" y="15221"/>
                    </a:lnTo>
                    <a:lnTo>
                      <a:pt x="7890" y="15356"/>
                    </a:lnTo>
                    <a:lnTo>
                      <a:pt x="7760" y="15491"/>
                    </a:lnTo>
                    <a:lnTo>
                      <a:pt x="7760" y="15626"/>
                    </a:lnTo>
                    <a:lnTo>
                      <a:pt x="7760" y="15761"/>
                    </a:lnTo>
                    <a:lnTo>
                      <a:pt x="7760" y="15896"/>
                    </a:lnTo>
                    <a:lnTo>
                      <a:pt x="7631" y="15998"/>
                    </a:lnTo>
                    <a:lnTo>
                      <a:pt x="7631" y="16133"/>
                    </a:lnTo>
                    <a:lnTo>
                      <a:pt x="7631" y="16234"/>
                    </a:lnTo>
                    <a:lnTo>
                      <a:pt x="7631" y="16369"/>
                    </a:lnTo>
                    <a:lnTo>
                      <a:pt x="7502" y="16504"/>
                    </a:lnTo>
                    <a:lnTo>
                      <a:pt x="7502" y="16605"/>
                    </a:lnTo>
                    <a:lnTo>
                      <a:pt x="7502" y="16740"/>
                    </a:lnTo>
                    <a:lnTo>
                      <a:pt x="7502" y="16808"/>
                    </a:lnTo>
                    <a:lnTo>
                      <a:pt x="7243" y="16943"/>
                    </a:lnTo>
                    <a:lnTo>
                      <a:pt x="7243" y="17044"/>
                    </a:lnTo>
                    <a:lnTo>
                      <a:pt x="7243" y="17179"/>
                    </a:lnTo>
                    <a:lnTo>
                      <a:pt x="7243" y="17246"/>
                    </a:lnTo>
                    <a:lnTo>
                      <a:pt x="7114" y="17381"/>
                    </a:lnTo>
                    <a:lnTo>
                      <a:pt x="7114" y="17449"/>
                    </a:lnTo>
                    <a:lnTo>
                      <a:pt x="7114" y="17584"/>
                    </a:lnTo>
                    <a:lnTo>
                      <a:pt x="7114" y="17651"/>
                    </a:lnTo>
                    <a:lnTo>
                      <a:pt x="6984" y="17786"/>
                    </a:lnTo>
                    <a:lnTo>
                      <a:pt x="6984" y="17854"/>
                    </a:lnTo>
                    <a:lnTo>
                      <a:pt x="6984" y="17955"/>
                    </a:lnTo>
                    <a:lnTo>
                      <a:pt x="6855" y="18056"/>
                    </a:lnTo>
                    <a:lnTo>
                      <a:pt x="6855" y="18158"/>
                    </a:lnTo>
                    <a:lnTo>
                      <a:pt x="6855" y="18225"/>
                    </a:lnTo>
                    <a:lnTo>
                      <a:pt x="6855" y="18326"/>
                    </a:lnTo>
                    <a:lnTo>
                      <a:pt x="6726" y="18394"/>
                    </a:lnTo>
                    <a:lnTo>
                      <a:pt x="6726" y="18461"/>
                    </a:lnTo>
                    <a:lnTo>
                      <a:pt x="6726" y="18563"/>
                    </a:lnTo>
                    <a:lnTo>
                      <a:pt x="6726" y="18630"/>
                    </a:lnTo>
                    <a:lnTo>
                      <a:pt x="6467" y="18731"/>
                    </a:lnTo>
                    <a:lnTo>
                      <a:pt x="6467" y="18799"/>
                    </a:lnTo>
                    <a:lnTo>
                      <a:pt x="6467" y="18866"/>
                    </a:lnTo>
                    <a:lnTo>
                      <a:pt x="6467" y="18968"/>
                    </a:lnTo>
                    <a:lnTo>
                      <a:pt x="6338" y="19001"/>
                    </a:lnTo>
                    <a:lnTo>
                      <a:pt x="6338" y="19069"/>
                    </a:lnTo>
                    <a:lnTo>
                      <a:pt x="6338" y="19170"/>
                    </a:lnTo>
                    <a:lnTo>
                      <a:pt x="6338" y="19204"/>
                    </a:lnTo>
                    <a:lnTo>
                      <a:pt x="6208" y="19271"/>
                    </a:lnTo>
                    <a:lnTo>
                      <a:pt x="6208" y="19339"/>
                    </a:lnTo>
                    <a:lnTo>
                      <a:pt x="6208" y="19406"/>
                    </a:lnTo>
                    <a:lnTo>
                      <a:pt x="6208" y="19474"/>
                    </a:lnTo>
                    <a:lnTo>
                      <a:pt x="6079" y="19541"/>
                    </a:lnTo>
                    <a:lnTo>
                      <a:pt x="6079" y="19575"/>
                    </a:lnTo>
                    <a:lnTo>
                      <a:pt x="6079" y="19643"/>
                    </a:lnTo>
                    <a:lnTo>
                      <a:pt x="6079" y="19676"/>
                    </a:lnTo>
                    <a:lnTo>
                      <a:pt x="5950" y="19744"/>
                    </a:lnTo>
                    <a:lnTo>
                      <a:pt x="5950" y="19811"/>
                    </a:lnTo>
                    <a:lnTo>
                      <a:pt x="5950" y="19845"/>
                    </a:lnTo>
                    <a:lnTo>
                      <a:pt x="5691" y="19879"/>
                    </a:lnTo>
                    <a:lnTo>
                      <a:pt x="5691" y="19980"/>
                    </a:lnTo>
                    <a:lnTo>
                      <a:pt x="5691" y="20014"/>
                    </a:lnTo>
                    <a:lnTo>
                      <a:pt x="5691" y="20048"/>
                    </a:lnTo>
                    <a:lnTo>
                      <a:pt x="5562" y="20081"/>
                    </a:lnTo>
                    <a:lnTo>
                      <a:pt x="5562" y="20149"/>
                    </a:lnTo>
                    <a:lnTo>
                      <a:pt x="5562" y="20183"/>
                    </a:lnTo>
                    <a:lnTo>
                      <a:pt x="5562" y="20216"/>
                    </a:lnTo>
                    <a:lnTo>
                      <a:pt x="5432" y="20250"/>
                    </a:lnTo>
                    <a:lnTo>
                      <a:pt x="5432" y="20284"/>
                    </a:lnTo>
                    <a:lnTo>
                      <a:pt x="5432" y="20351"/>
                    </a:lnTo>
                    <a:lnTo>
                      <a:pt x="5432" y="20385"/>
                    </a:lnTo>
                    <a:lnTo>
                      <a:pt x="5303" y="20419"/>
                    </a:lnTo>
                    <a:lnTo>
                      <a:pt x="5303" y="20453"/>
                    </a:lnTo>
                    <a:lnTo>
                      <a:pt x="5303" y="20486"/>
                    </a:lnTo>
                    <a:lnTo>
                      <a:pt x="5174" y="20554"/>
                    </a:lnTo>
                    <a:lnTo>
                      <a:pt x="5174" y="20588"/>
                    </a:lnTo>
                    <a:lnTo>
                      <a:pt x="5174" y="20621"/>
                    </a:lnTo>
                    <a:lnTo>
                      <a:pt x="4915" y="20655"/>
                    </a:lnTo>
                    <a:lnTo>
                      <a:pt x="4915" y="20689"/>
                    </a:lnTo>
                    <a:lnTo>
                      <a:pt x="4915" y="20756"/>
                    </a:lnTo>
                    <a:lnTo>
                      <a:pt x="4786" y="20756"/>
                    </a:lnTo>
                    <a:lnTo>
                      <a:pt x="4786" y="20790"/>
                    </a:lnTo>
                    <a:lnTo>
                      <a:pt x="4786" y="20824"/>
                    </a:lnTo>
                    <a:lnTo>
                      <a:pt x="4656" y="20858"/>
                    </a:lnTo>
                    <a:lnTo>
                      <a:pt x="4656" y="20891"/>
                    </a:lnTo>
                    <a:lnTo>
                      <a:pt x="4527" y="20891"/>
                    </a:lnTo>
                    <a:lnTo>
                      <a:pt x="4527" y="20959"/>
                    </a:lnTo>
                    <a:lnTo>
                      <a:pt x="4527" y="20993"/>
                    </a:lnTo>
                    <a:lnTo>
                      <a:pt x="4398" y="20993"/>
                    </a:lnTo>
                    <a:lnTo>
                      <a:pt x="4398" y="21060"/>
                    </a:lnTo>
                    <a:lnTo>
                      <a:pt x="4139" y="21060"/>
                    </a:lnTo>
                    <a:lnTo>
                      <a:pt x="4398" y="21026"/>
                    </a:lnTo>
                    <a:lnTo>
                      <a:pt x="4398" y="21060"/>
                    </a:lnTo>
                    <a:lnTo>
                      <a:pt x="4139" y="21060"/>
                    </a:lnTo>
                    <a:lnTo>
                      <a:pt x="4139" y="21094"/>
                    </a:lnTo>
                    <a:lnTo>
                      <a:pt x="4010" y="21161"/>
                    </a:lnTo>
                    <a:lnTo>
                      <a:pt x="3880" y="21195"/>
                    </a:lnTo>
                    <a:lnTo>
                      <a:pt x="4139" y="21094"/>
                    </a:lnTo>
                    <a:lnTo>
                      <a:pt x="4010" y="21161"/>
                    </a:lnTo>
                    <a:lnTo>
                      <a:pt x="3880" y="21195"/>
                    </a:lnTo>
                    <a:lnTo>
                      <a:pt x="3880" y="21229"/>
                    </a:lnTo>
                    <a:lnTo>
                      <a:pt x="3751" y="21229"/>
                    </a:lnTo>
                    <a:lnTo>
                      <a:pt x="3751" y="21263"/>
                    </a:lnTo>
                    <a:lnTo>
                      <a:pt x="3622" y="21296"/>
                    </a:lnTo>
                    <a:lnTo>
                      <a:pt x="3234" y="21364"/>
                    </a:lnTo>
                    <a:lnTo>
                      <a:pt x="3622" y="21263"/>
                    </a:lnTo>
                    <a:lnTo>
                      <a:pt x="3363" y="21364"/>
                    </a:lnTo>
                    <a:lnTo>
                      <a:pt x="3234" y="21364"/>
                    </a:lnTo>
                    <a:lnTo>
                      <a:pt x="3234" y="21398"/>
                    </a:lnTo>
                    <a:lnTo>
                      <a:pt x="3622" y="21296"/>
                    </a:lnTo>
                    <a:lnTo>
                      <a:pt x="3363" y="21364"/>
                    </a:lnTo>
                    <a:lnTo>
                      <a:pt x="3104" y="21398"/>
                    </a:lnTo>
                    <a:lnTo>
                      <a:pt x="3363" y="21296"/>
                    </a:lnTo>
                    <a:lnTo>
                      <a:pt x="3234" y="21398"/>
                    </a:lnTo>
                    <a:lnTo>
                      <a:pt x="3104" y="21398"/>
                    </a:lnTo>
                    <a:lnTo>
                      <a:pt x="2975" y="21431"/>
                    </a:lnTo>
                    <a:lnTo>
                      <a:pt x="3234" y="21364"/>
                    </a:lnTo>
                    <a:lnTo>
                      <a:pt x="3104" y="21398"/>
                    </a:lnTo>
                    <a:lnTo>
                      <a:pt x="2975" y="21431"/>
                    </a:lnTo>
                    <a:lnTo>
                      <a:pt x="2846" y="21431"/>
                    </a:lnTo>
                    <a:lnTo>
                      <a:pt x="2846" y="21465"/>
                    </a:lnTo>
                    <a:lnTo>
                      <a:pt x="2587" y="21465"/>
                    </a:lnTo>
                    <a:lnTo>
                      <a:pt x="2328" y="21499"/>
                    </a:lnTo>
                    <a:lnTo>
                      <a:pt x="1811" y="21499"/>
                    </a:lnTo>
                    <a:lnTo>
                      <a:pt x="2457" y="21465"/>
                    </a:lnTo>
                    <a:lnTo>
                      <a:pt x="2457" y="21499"/>
                    </a:lnTo>
                    <a:lnTo>
                      <a:pt x="2199" y="21566"/>
                    </a:lnTo>
                    <a:lnTo>
                      <a:pt x="1811" y="21566"/>
                    </a:lnTo>
                    <a:lnTo>
                      <a:pt x="1681" y="21566"/>
                    </a:lnTo>
                    <a:lnTo>
                      <a:pt x="2457" y="21499"/>
                    </a:lnTo>
                    <a:lnTo>
                      <a:pt x="2328" y="21499"/>
                    </a:lnTo>
                    <a:lnTo>
                      <a:pt x="2069" y="21566"/>
                    </a:lnTo>
                    <a:lnTo>
                      <a:pt x="1681" y="21566"/>
                    </a:lnTo>
                    <a:lnTo>
                      <a:pt x="2328" y="21499"/>
                    </a:lnTo>
                    <a:lnTo>
                      <a:pt x="1811" y="21566"/>
                    </a:lnTo>
                    <a:lnTo>
                      <a:pt x="1552" y="21566"/>
                    </a:lnTo>
                    <a:lnTo>
                      <a:pt x="2199" y="21499"/>
                    </a:lnTo>
                    <a:lnTo>
                      <a:pt x="1811" y="21600"/>
                    </a:lnTo>
                    <a:lnTo>
                      <a:pt x="1552" y="21600"/>
                    </a:lnTo>
                    <a:lnTo>
                      <a:pt x="1423" y="21600"/>
                    </a:lnTo>
                    <a:lnTo>
                      <a:pt x="2069" y="21499"/>
                    </a:lnTo>
                    <a:lnTo>
                      <a:pt x="1681" y="21600"/>
                    </a:lnTo>
                    <a:lnTo>
                      <a:pt x="1423" y="21600"/>
                    </a:lnTo>
                    <a:lnTo>
                      <a:pt x="2069" y="21566"/>
                    </a:lnTo>
                    <a:lnTo>
                      <a:pt x="1681" y="21600"/>
                    </a:lnTo>
                    <a:lnTo>
                      <a:pt x="1293" y="21600"/>
                    </a:lnTo>
                    <a:lnTo>
                      <a:pt x="1811" y="21566"/>
                    </a:lnTo>
                    <a:lnTo>
                      <a:pt x="1552" y="21600"/>
                    </a:lnTo>
                    <a:lnTo>
                      <a:pt x="1293" y="21600"/>
                    </a:lnTo>
                    <a:lnTo>
                      <a:pt x="2457" y="21263"/>
                    </a:lnTo>
                    <a:lnTo>
                      <a:pt x="2457" y="21296"/>
                    </a:lnTo>
                    <a:lnTo>
                      <a:pt x="0" y="21296"/>
                    </a:lnTo>
                    <a:close/>
                    <a:moveTo>
                      <a:pt x="0" y="21296"/>
                    </a:moveTo>
                  </a:path>
                </a:pathLst>
              </a:cu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223" name="Freeform 8"/>
              <p:cNvSpPr>
                <a:spLocks/>
              </p:cNvSpPr>
              <p:nvPr/>
            </p:nvSpPr>
            <p:spPr bwMode="auto">
              <a:xfrm>
                <a:off x="6946900" y="2484438"/>
                <a:ext cx="265113" cy="1016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2147483647 w 21600"/>
                  <a:gd name="T111" fmla="*/ 2147483647 h 21600"/>
                  <a:gd name="T112" fmla="*/ 2147483647 w 21600"/>
                  <a:gd name="T113" fmla="*/ 2147483647 h 21600"/>
                  <a:gd name="T114" fmla="*/ 2147483647 w 21600"/>
                  <a:gd name="T115" fmla="*/ 2147483647 h 21600"/>
                  <a:gd name="T116" fmla="*/ 2147483647 w 21600"/>
                  <a:gd name="T117" fmla="*/ 2147483647 h 21600"/>
                  <a:gd name="T118" fmla="*/ 2147483647 w 21600"/>
                  <a:gd name="T119" fmla="*/ 2147483647 h 21600"/>
                  <a:gd name="T120" fmla="*/ 2147483647 w 21600"/>
                  <a:gd name="T121" fmla="*/ 2147483647 h 21600"/>
                  <a:gd name="T122" fmla="*/ 2147483647 w 21600"/>
                  <a:gd name="T123" fmla="*/ 2147483647 h 21600"/>
                  <a:gd name="T124" fmla="*/ 2147483647 w 21600"/>
                  <a:gd name="T125" fmla="*/ 2147483647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0" y="21296"/>
                    </a:moveTo>
                    <a:lnTo>
                      <a:pt x="0" y="21263"/>
                    </a:lnTo>
                    <a:lnTo>
                      <a:pt x="0" y="20959"/>
                    </a:lnTo>
                    <a:lnTo>
                      <a:pt x="1293" y="20959"/>
                    </a:lnTo>
                    <a:lnTo>
                      <a:pt x="647" y="20993"/>
                    </a:lnTo>
                    <a:lnTo>
                      <a:pt x="905" y="20959"/>
                    </a:lnTo>
                    <a:lnTo>
                      <a:pt x="1293" y="20959"/>
                    </a:lnTo>
                    <a:lnTo>
                      <a:pt x="647" y="20993"/>
                    </a:lnTo>
                    <a:lnTo>
                      <a:pt x="776" y="20993"/>
                    </a:lnTo>
                    <a:lnTo>
                      <a:pt x="905" y="20959"/>
                    </a:lnTo>
                    <a:lnTo>
                      <a:pt x="1423" y="20959"/>
                    </a:lnTo>
                    <a:lnTo>
                      <a:pt x="776" y="20993"/>
                    </a:lnTo>
                    <a:lnTo>
                      <a:pt x="1035" y="20959"/>
                    </a:lnTo>
                    <a:lnTo>
                      <a:pt x="1552" y="20959"/>
                    </a:lnTo>
                    <a:lnTo>
                      <a:pt x="905" y="20959"/>
                    </a:lnTo>
                    <a:lnTo>
                      <a:pt x="1293" y="20891"/>
                    </a:lnTo>
                    <a:lnTo>
                      <a:pt x="1552" y="20891"/>
                    </a:lnTo>
                    <a:lnTo>
                      <a:pt x="905" y="20959"/>
                    </a:lnTo>
                    <a:lnTo>
                      <a:pt x="1035" y="20959"/>
                    </a:lnTo>
                    <a:lnTo>
                      <a:pt x="1293" y="20891"/>
                    </a:lnTo>
                    <a:lnTo>
                      <a:pt x="1681" y="20891"/>
                    </a:lnTo>
                    <a:lnTo>
                      <a:pt x="1035" y="20959"/>
                    </a:lnTo>
                    <a:lnTo>
                      <a:pt x="1423" y="20891"/>
                    </a:lnTo>
                    <a:lnTo>
                      <a:pt x="1811" y="20891"/>
                    </a:lnTo>
                    <a:lnTo>
                      <a:pt x="1293" y="20959"/>
                    </a:lnTo>
                    <a:lnTo>
                      <a:pt x="1552" y="20858"/>
                    </a:lnTo>
                    <a:lnTo>
                      <a:pt x="1811" y="20858"/>
                    </a:lnTo>
                    <a:lnTo>
                      <a:pt x="1293" y="20959"/>
                    </a:lnTo>
                    <a:lnTo>
                      <a:pt x="1423" y="20891"/>
                    </a:lnTo>
                    <a:lnTo>
                      <a:pt x="1552" y="20891"/>
                    </a:lnTo>
                    <a:lnTo>
                      <a:pt x="1552" y="20858"/>
                    </a:lnTo>
                    <a:lnTo>
                      <a:pt x="1681" y="20858"/>
                    </a:lnTo>
                    <a:lnTo>
                      <a:pt x="1423" y="20959"/>
                    </a:lnTo>
                    <a:lnTo>
                      <a:pt x="1552" y="20858"/>
                    </a:lnTo>
                    <a:lnTo>
                      <a:pt x="1681" y="20858"/>
                    </a:lnTo>
                    <a:lnTo>
                      <a:pt x="1811" y="20858"/>
                    </a:lnTo>
                    <a:lnTo>
                      <a:pt x="1811" y="20824"/>
                    </a:lnTo>
                    <a:lnTo>
                      <a:pt x="1552" y="20891"/>
                    </a:lnTo>
                    <a:lnTo>
                      <a:pt x="1681" y="20858"/>
                    </a:lnTo>
                    <a:lnTo>
                      <a:pt x="1811" y="20824"/>
                    </a:lnTo>
                    <a:lnTo>
                      <a:pt x="1552" y="20891"/>
                    </a:lnTo>
                    <a:lnTo>
                      <a:pt x="1552" y="20858"/>
                    </a:lnTo>
                    <a:lnTo>
                      <a:pt x="1681" y="20824"/>
                    </a:lnTo>
                    <a:lnTo>
                      <a:pt x="2069" y="20824"/>
                    </a:lnTo>
                    <a:lnTo>
                      <a:pt x="1681" y="20858"/>
                    </a:lnTo>
                    <a:lnTo>
                      <a:pt x="1811" y="20824"/>
                    </a:lnTo>
                    <a:lnTo>
                      <a:pt x="2069" y="20790"/>
                    </a:lnTo>
                    <a:lnTo>
                      <a:pt x="1681" y="20858"/>
                    </a:lnTo>
                    <a:lnTo>
                      <a:pt x="1811" y="20824"/>
                    </a:lnTo>
                    <a:lnTo>
                      <a:pt x="2069" y="20790"/>
                    </a:lnTo>
                    <a:lnTo>
                      <a:pt x="2069" y="20756"/>
                    </a:lnTo>
                    <a:lnTo>
                      <a:pt x="1811" y="20824"/>
                    </a:lnTo>
                    <a:lnTo>
                      <a:pt x="2069" y="20790"/>
                    </a:lnTo>
                    <a:lnTo>
                      <a:pt x="2069" y="20756"/>
                    </a:lnTo>
                    <a:lnTo>
                      <a:pt x="2199" y="20756"/>
                    </a:lnTo>
                    <a:lnTo>
                      <a:pt x="2199" y="20689"/>
                    </a:lnTo>
                    <a:lnTo>
                      <a:pt x="2069" y="20790"/>
                    </a:lnTo>
                    <a:lnTo>
                      <a:pt x="2069" y="20756"/>
                    </a:lnTo>
                    <a:lnTo>
                      <a:pt x="2199" y="20756"/>
                    </a:lnTo>
                    <a:lnTo>
                      <a:pt x="2199" y="20689"/>
                    </a:lnTo>
                    <a:lnTo>
                      <a:pt x="2328" y="20655"/>
                    </a:lnTo>
                    <a:lnTo>
                      <a:pt x="2199" y="20689"/>
                    </a:lnTo>
                    <a:lnTo>
                      <a:pt x="2328" y="20655"/>
                    </a:lnTo>
                    <a:lnTo>
                      <a:pt x="2328" y="20621"/>
                    </a:lnTo>
                    <a:lnTo>
                      <a:pt x="2457" y="20588"/>
                    </a:lnTo>
                    <a:lnTo>
                      <a:pt x="2457" y="20554"/>
                    </a:lnTo>
                    <a:lnTo>
                      <a:pt x="2457" y="20486"/>
                    </a:lnTo>
                    <a:lnTo>
                      <a:pt x="2587" y="20486"/>
                    </a:lnTo>
                    <a:lnTo>
                      <a:pt x="2587" y="20453"/>
                    </a:lnTo>
                    <a:lnTo>
                      <a:pt x="2587" y="20419"/>
                    </a:lnTo>
                    <a:lnTo>
                      <a:pt x="2846" y="20385"/>
                    </a:lnTo>
                    <a:lnTo>
                      <a:pt x="2846" y="20351"/>
                    </a:lnTo>
                    <a:lnTo>
                      <a:pt x="2846" y="20284"/>
                    </a:lnTo>
                    <a:lnTo>
                      <a:pt x="2975" y="20250"/>
                    </a:lnTo>
                    <a:lnTo>
                      <a:pt x="2975" y="20216"/>
                    </a:lnTo>
                    <a:lnTo>
                      <a:pt x="2975" y="20183"/>
                    </a:lnTo>
                    <a:lnTo>
                      <a:pt x="3104" y="20149"/>
                    </a:lnTo>
                    <a:lnTo>
                      <a:pt x="3104" y="20081"/>
                    </a:lnTo>
                    <a:lnTo>
                      <a:pt x="3104" y="20048"/>
                    </a:lnTo>
                    <a:lnTo>
                      <a:pt x="3104" y="20014"/>
                    </a:lnTo>
                    <a:lnTo>
                      <a:pt x="3234" y="19980"/>
                    </a:lnTo>
                    <a:lnTo>
                      <a:pt x="3234" y="19946"/>
                    </a:lnTo>
                    <a:lnTo>
                      <a:pt x="3234" y="19879"/>
                    </a:lnTo>
                    <a:lnTo>
                      <a:pt x="3234" y="19845"/>
                    </a:lnTo>
                    <a:lnTo>
                      <a:pt x="3363" y="19811"/>
                    </a:lnTo>
                    <a:lnTo>
                      <a:pt x="3363" y="19778"/>
                    </a:lnTo>
                    <a:lnTo>
                      <a:pt x="3363" y="19744"/>
                    </a:lnTo>
                    <a:lnTo>
                      <a:pt x="3363" y="19676"/>
                    </a:lnTo>
                    <a:lnTo>
                      <a:pt x="3622" y="19643"/>
                    </a:lnTo>
                    <a:lnTo>
                      <a:pt x="3622" y="19575"/>
                    </a:lnTo>
                    <a:lnTo>
                      <a:pt x="3622" y="19541"/>
                    </a:lnTo>
                    <a:lnTo>
                      <a:pt x="3622" y="19440"/>
                    </a:lnTo>
                    <a:lnTo>
                      <a:pt x="3751" y="19406"/>
                    </a:lnTo>
                    <a:lnTo>
                      <a:pt x="3751" y="19373"/>
                    </a:lnTo>
                    <a:lnTo>
                      <a:pt x="3751" y="19271"/>
                    </a:lnTo>
                    <a:lnTo>
                      <a:pt x="3751" y="19238"/>
                    </a:lnTo>
                    <a:lnTo>
                      <a:pt x="3880" y="19170"/>
                    </a:lnTo>
                    <a:lnTo>
                      <a:pt x="3880" y="19136"/>
                    </a:lnTo>
                    <a:lnTo>
                      <a:pt x="3880" y="19035"/>
                    </a:lnTo>
                    <a:lnTo>
                      <a:pt x="3880" y="19001"/>
                    </a:lnTo>
                    <a:lnTo>
                      <a:pt x="4010" y="18934"/>
                    </a:lnTo>
                    <a:lnTo>
                      <a:pt x="4010" y="18833"/>
                    </a:lnTo>
                    <a:lnTo>
                      <a:pt x="4010" y="18765"/>
                    </a:lnTo>
                    <a:lnTo>
                      <a:pt x="4010" y="18731"/>
                    </a:lnTo>
                    <a:lnTo>
                      <a:pt x="4139" y="18630"/>
                    </a:lnTo>
                    <a:lnTo>
                      <a:pt x="4139" y="18563"/>
                    </a:lnTo>
                    <a:lnTo>
                      <a:pt x="4139" y="18461"/>
                    </a:lnTo>
                    <a:lnTo>
                      <a:pt x="4139" y="18394"/>
                    </a:lnTo>
                    <a:lnTo>
                      <a:pt x="4398" y="18326"/>
                    </a:lnTo>
                    <a:lnTo>
                      <a:pt x="4398" y="18225"/>
                    </a:lnTo>
                    <a:lnTo>
                      <a:pt x="4398" y="18158"/>
                    </a:lnTo>
                    <a:lnTo>
                      <a:pt x="4398" y="18056"/>
                    </a:lnTo>
                    <a:lnTo>
                      <a:pt x="4527" y="17989"/>
                    </a:lnTo>
                    <a:lnTo>
                      <a:pt x="4527" y="17854"/>
                    </a:lnTo>
                    <a:lnTo>
                      <a:pt x="4527" y="17786"/>
                    </a:lnTo>
                    <a:lnTo>
                      <a:pt x="4527" y="17719"/>
                    </a:lnTo>
                    <a:lnTo>
                      <a:pt x="4656" y="17584"/>
                    </a:lnTo>
                    <a:lnTo>
                      <a:pt x="4656" y="17516"/>
                    </a:lnTo>
                    <a:lnTo>
                      <a:pt x="4656" y="17415"/>
                    </a:lnTo>
                    <a:lnTo>
                      <a:pt x="4656" y="17314"/>
                    </a:lnTo>
                    <a:lnTo>
                      <a:pt x="4786" y="17213"/>
                    </a:lnTo>
                    <a:lnTo>
                      <a:pt x="4786" y="17111"/>
                    </a:lnTo>
                    <a:lnTo>
                      <a:pt x="4786" y="16976"/>
                    </a:lnTo>
                    <a:lnTo>
                      <a:pt x="4786" y="16909"/>
                    </a:lnTo>
                    <a:lnTo>
                      <a:pt x="4915" y="16774"/>
                    </a:lnTo>
                    <a:lnTo>
                      <a:pt x="4915" y="16639"/>
                    </a:lnTo>
                    <a:lnTo>
                      <a:pt x="4915" y="16538"/>
                    </a:lnTo>
                    <a:lnTo>
                      <a:pt x="4915" y="16436"/>
                    </a:lnTo>
                    <a:lnTo>
                      <a:pt x="5174" y="16335"/>
                    </a:lnTo>
                    <a:lnTo>
                      <a:pt x="5174" y="16200"/>
                    </a:lnTo>
                    <a:lnTo>
                      <a:pt x="5174" y="16099"/>
                    </a:lnTo>
                    <a:lnTo>
                      <a:pt x="5174" y="15964"/>
                    </a:lnTo>
                    <a:lnTo>
                      <a:pt x="5303" y="15829"/>
                    </a:lnTo>
                    <a:lnTo>
                      <a:pt x="5303" y="15694"/>
                    </a:lnTo>
                    <a:lnTo>
                      <a:pt x="5303" y="15559"/>
                    </a:lnTo>
                    <a:lnTo>
                      <a:pt x="5303" y="15424"/>
                    </a:lnTo>
                    <a:lnTo>
                      <a:pt x="5432" y="15323"/>
                    </a:lnTo>
                    <a:lnTo>
                      <a:pt x="5432" y="15154"/>
                    </a:lnTo>
                    <a:lnTo>
                      <a:pt x="5432" y="15019"/>
                    </a:lnTo>
                    <a:lnTo>
                      <a:pt x="5432" y="14918"/>
                    </a:lnTo>
                    <a:lnTo>
                      <a:pt x="5562" y="14749"/>
                    </a:lnTo>
                    <a:lnTo>
                      <a:pt x="5562" y="14614"/>
                    </a:lnTo>
                    <a:lnTo>
                      <a:pt x="5562" y="14479"/>
                    </a:lnTo>
                    <a:lnTo>
                      <a:pt x="5691" y="14344"/>
                    </a:lnTo>
                    <a:lnTo>
                      <a:pt x="5691" y="14175"/>
                    </a:lnTo>
                    <a:lnTo>
                      <a:pt x="5691" y="14006"/>
                    </a:lnTo>
                    <a:lnTo>
                      <a:pt x="5691" y="13871"/>
                    </a:lnTo>
                    <a:lnTo>
                      <a:pt x="5950" y="13736"/>
                    </a:lnTo>
                    <a:lnTo>
                      <a:pt x="5950" y="13568"/>
                    </a:lnTo>
                    <a:lnTo>
                      <a:pt x="5950" y="13399"/>
                    </a:lnTo>
                    <a:lnTo>
                      <a:pt x="5950" y="13264"/>
                    </a:lnTo>
                    <a:lnTo>
                      <a:pt x="6079" y="13095"/>
                    </a:lnTo>
                    <a:lnTo>
                      <a:pt x="6079" y="12960"/>
                    </a:lnTo>
                    <a:lnTo>
                      <a:pt x="6079" y="12758"/>
                    </a:lnTo>
                    <a:lnTo>
                      <a:pt x="6079" y="12656"/>
                    </a:lnTo>
                    <a:lnTo>
                      <a:pt x="6208" y="12454"/>
                    </a:lnTo>
                    <a:lnTo>
                      <a:pt x="6208" y="12285"/>
                    </a:lnTo>
                    <a:lnTo>
                      <a:pt x="6208" y="12116"/>
                    </a:lnTo>
                    <a:lnTo>
                      <a:pt x="6208" y="11948"/>
                    </a:lnTo>
                    <a:lnTo>
                      <a:pt x="6338" y="11779"/>
                    </a:lnTo>
                    <a:lnTo>
                      <a:pt x="6338" y="11644"/>
                    </a:lnTo>
                    <a:lnTo>
                      <a:pt x="6338" y="11475"/>
                    </a:lnTo>
                    <a:lnTo>
                      <a:pt x="6338" y="11273"/>
                    </a:lnTo>
                    <a:lnTo>
                      <a:pt x="6467" y="11104"/>
                    </a:lnTo>
                    <a:lnTo>
                      <a:pt x="6467" y="10935"/>
                    </a:lnTo>
                    <a:lnTo>
                      <a:pt x="6467" y="10766"/>
                    </a:lnTo>
                    <a:lnTo>
                      <a:pt x="6467" y="10564"/>
                    </a:lnTo>
                    <a:lnTo>
                      <a:pt x="6726" y="10429"/>
                    </a:lnTo>
                    <a:lnTo>
                      <a:pt x="6726" y="10226"/>
                    </a:lnTo>
                    <a:lnTo>
                      <a:pt x="6726" y="10058"/>
                    </a:lnTo>
                    <a:lnTo>
                      <a:pt x="6726" y="9889"/>
                    </a:lnTo>
                    <a:lnTo>
                      <a:pt x="6855" y="9686"/>
                    </a:lnTo>
                    <a:lnTo>
                      <a:pt x="6855" y="9518"/>
                    </a:lnTo>
                    <a:lnTo>
                      <a:pt x="6855" y="9349"/>
                    </a:lnTo>
                    <a:lnTo>
                      <a:pt x="6855" y="9146"/>
                    </a:lnTo>
                    <a:lnTo>
                      <a:pt x="6984" y="9011"/>
                    </a:lnTo>
                    <a:lnTo>
                      <a:pt x="6984" y="8809"/>
                    </a:lnTo>
                    <a:lnTo>
                      <a:pt x="6984" y="8640"/>
                    </a:lnTo>
                    <a:lnTo>
                      <a:pt x="6984" y="8438"/>
                    </a:lnTo>
                    <a:lnTo>
                      <a:pt x="7114" y="8269"/>
                    </a:lnTo>
                    <a:lnTo>
                      <a:pt x="7114" y="8066"/>
                    </a:lnTo>
                    <a:lnTo>
                      <a:pt x="7114" y="7898"/>
                    </a:lnTo>
                    <a:lnTo>
                      <a:pt x="7114" y="7729"/>
                    </a:lnTo>
                    <a:lnTo>
                      <a:pt x="7243" y="7526"/>
                    </a:lnTo>
                    <a:lnTo>
                      <a:pt x="7243" y="7358"/>
                    </a:lnTo>
                    <a:lnTo>
                      <a:pt x="7243" y="7155"/>
                    </a:lnTo>
                    <a:lnTo>
                      <a:pt x="7502" y="7020"/>
                    </a:lnTo>
                    <a:lnTo>
                      <a:pt x="7502" y="6851"/>
                    </a:lnTo>
                    <a:lnTo>
                      <a:pt x="7502" y="6649"/>
                    </a:lnTo>
                    <a:lnTo>
                      <a:pt x="7502" y="6480"/>
                    </a:lnTo>
                    <a:lnTo>
                      <a:pt x="7631" y="6311"/>
                    </a:lnTo>
                    <a:lnTo>
                      <a:pt x="7631" y="6109"/>
                    </a:lnTo>
                    <a:lnTo>
                      <a:pt x="7631" y="5940"/>
                    </a:lnTo>
                    <a:lnTo>
                      <a:pt x="7631" y="5805"/>
                    </a:lnTo>
                    <a:lnTo>
                      <a:pt x="7760" y="5636"/>
                    </a:lnTo>
                    <a:lnTo>
                      <a:pt x="7760" y="5468"/>
                    </a:lnTo>
                    <a:lnTo>
                      <a:pt x="7760" y="5265"/>
                    </a:lnTo>
                    <a:lnTo>
                      <a:pt x="7760" y="5096"/>
                    </a:lnTo>
                    <a:lnTo>
                      <a:pt x="7890" y="4928"/>
                    </a:lnTo>
                    <a:lnTo>
                      <a:pt x="7890" y="4793"/>
                    </a:lnTo>
                    <a:lnTo>
                      <a:pt x="7890" y="4624"/>
                    </a:lnTo>
                    <a:lnTo>
                      <a:pt x="7890" y="4455"/>
                    </a:lnTo>
                    <a:lnTo>
                      <a:pt x="8019" y="4286"/>
                    </a:lnTo>
                    <a:lnTo>
                      <a:pt x="8019" y="4185"/>
                    </a:lnTo>
                    <a:lnTo>
                      <a:pt x="8019" y="4016"/>
                    </a:lnTo>
                    <a:lnTo>
                      <a:pt x="8019" y="3848"/>
                    </a:lnTo>
                    <a:lnTo>
                      <a:pt x="8278" y="3713"/>
                    </a:lnTo>
                    <a:lnTo>
                      <a:pt x="8278" y="3578"/>
                    </a:lnTo>
                    <a:lnTo>
                      <a:pt x="8278" y="3409"/>
                    </a:lnTo>
                    <a:lnTo>
                      <a:pt x="8278" y="3274"/>
                    </a:lnTo>
                    <a:lnTo>
                      <a:pt x="8407" y="3105"/>
                    </a:lnTo>
                    <a:lnTo>
                      <a:pt x="8407" y="3004"/>
                    </a:lnTo>
                    <a:lnTo>
                      <a:pt x="8407" y="2869"/>
                    </a:lnTo>
                    <a:lnTo>
                      <a:pt x="8407" y="2835"/>
                    </a:lnTo>
                    <a:lnTo>
                      <a:pt x="8407" y="2700"/>
                    </a:lnTo>
                    <a:lnTo>
                      <a:pt x="8537" y="2599"/>
                    </a:lnTo>
                    <a:lnTo>
                      <a:pt x="8537" y="2464"/>
                    </a:lnTo>
                    <a:lnTo>
                      <a:pt x="8537" y="2363"/>
                    </a:lnTo>
                    <a:lnTo>
                      <a:pt x="8537" y="2228"/>
                    </a:lnTo>
                    <a:lnTo>
                      <a:pt x="8666" y="2093"/>
                    </a:lnTo>
                    <a:lnTo>
                      <a:pt x="8666" y="1991"/>
                    </a:lnTo>
                    <a:lnTo>
                      <a:pt x="8666" y="1890"/>
                    </a:lnTo>
                    <a:lnTo>
                      <a:pt x="8666" y="1856"/>
                    </a:lnTo>
                    <a:lnTo>
                      <a:pt x="8795" y="1789"/>
                    </a:lnTo>
                    <a:lnTo>
                      <a:pt x="8795" y="1654"/>
                    </a:lnTo>
                    <a:lnTo>
                      <a:pt x="8795" y="1586"/>
                    </a:lnTo>
                    <a:lnTo>
                      <a:pt x="8795" y="1451"/>
                    </a:lnTo>
                    <a:lnTo>
                      <a:pt x="9054" y="1384"/>
                    </a:lnTo>
                    <a:lnTo>
                      <a:pt x="9054" y="1283"/>
                    </a:lnTo>
                    <a:lnTo>
                      <a:pt x="9054" y="1215"/>
                    </a:lnTo>
                    <a:lnTo>
                      <a:pt x="9054" y="1148"/>
                    </a:lnTo>
                    <a:lnTo>
                      <a:pt x="9183" y="1046"/>
                    </a:lnTo>
                    <a:lnTo>
                      <a:pt x="9183" y="979"/>
                    </a:lnTo>
                    <a:lnTo>
                      <a:pt x="9183" y="878"/>
                    </a:lnTo>
                    <a:lnTo>
                      <a:pt x="9183" y="810"/>
                    </a:lnTo>
                    <a:lnTo>
                      <a:pt x="9313" y="776"/>
                    </a:lnTo>
                    <a:lnTo>
                      <a:pt x="9313" y="743"/>
                    </a:lnTo>
                    <a:lnTo>
                      <a:pt x="9313" y="675"/>
                    </a:lnTo>
                    <a:lnTo>
                      <a:pt x="9313" y="608"/>
                    </a:lnTo>
                    <a:lnTo>
                      <a:pt x="9313" y="574"/>
                    </a:lnTo>
                    <a:lnTo>
                      <a:pt x="9442" y="540"/>
                    </a:lnTo>
                    <a:lnTo>
                      <a:pt x="9442" y="473"/>
                    </a:lnTo>
                    <a:lnTo>
                      <a:pt x="9442" y="439"/>
                    </a:lnTo>
                    <a:lnTo>
                      <a:pt x="9442" y="405"/>
                    </a:lnTo>
                    <a:lnTo>
                      <a:pt x="9571" y="371"/>
                    </a:lnTo>
                    <a:lnTo>
                      <a:pt x="9571" y="338"/>
                    </a:lnTo>
                    <a:lnTo>
                      <a:pt x="9571" y="270"/>
                    </a:lnTo>
                    <a:lnTo>
                      <a:pt x="9830" y="236"/>
                    </a:lnTo>
                    <a:lnTo>
                      <a:pt x="9830" y="203"/>
                    </a:lnTo>
                    <a:lnTo>
                      <a:pt x="9959" y="169"/>
                    </a:lnTo>
                    <a:lnTo>
                      <a:pt x="10089" y="135"/>
                    </a:lnTo>
                    <a:lnTo>
                      <a:pt x="10218" y="68"/>
                    </a:lnTo>
                    <a:lnTo>
                      <a:pt x="10347" y="34"/>
                    </a:lnTo>
                    <a:lnTo>
                      <a:pt x="10735" y="0"/>
                    </a:lnTo>
                    <a:lnTo>
                      <a:pt x="10994" y="0"/>
                    </a:lnTo>
                    <a:lnTo>
                      <a:pt x="11123" y="0"/>
                    </a:lnTo>
                    <a:lnTo>
                      <a:pt x="11511" y="0"/>
                    </a:lnTo>
                    <a:lnTo>
                      <a:pt x="11770" y="68"/>
                    </a:lnTo>
                    <a:lnTo>
                      <a:pt x="11899" y="68"/>
                    </a:lnTo>
                    <a:lnTo>
                      <a:pt x="12158" y="169"/>
                    </a:lnTo>
                    <a:lnTo>
                      <a:pt x="12287" y="169"/>
                    </a:lnTo>
                    <a:lnTo>
                      <a:pt x="12287" y="203"/>
                    </a:lnTo>
                    <a:lnTo>
                      <a:pt x="12417" y="236"/>
                    </a:lnTo>
                    <a:lnTo>
                      <a:pt x="12417" y="270"/>
                    </a:lnTo>
                    <a:lnTo>
                      <a:pt x="12546" y="338"/>
                    </a:lnTo>
                    <a:lnTo>
                      <a:pt x="12546" y="371"/>
                    </a:lnTo>
                    <a:lnTo>
                      <a:pt x="12546" y="405"/>
                    </a:lnTo>
                    <a:lnTo>
                      <a:pt x="12675" y="439"/>
                    </a:lnTo>
                    <a:lnTo>
                      <a:pt x="12675" y="540"/>
                    </a:lnTo>
                    <a:lnTo>
                      <a:pt x="12675" y="574"/>
                    </a:lnTo>
                    <a:lnTo>
                      <a:pt x="12934" y="608"/>
                    </a:lnTo>
                    <a:lnTo>
                      <a:pt x="12934" y="675"/>
                    </a:lnTo>
                    <a:lnTo>
                      <a:pt x="12934" y="743"/>
                    </a:lnTo>
                    <a:lnTo>
                      <a:pt x="12934" y="810"/>
                    </a:lnTo>
                    <a:lnTo>
                      <a:pt x="13063" y="878"/>
                    </a:lnTo>
                    <a:lnTo>
                      <a:pt x="13063" y="945"/>
                    </a:lnTo>
                    <a:lnTo>
                      <a:pt x="13063" y="979"/>
                    </a:lnTo>
                    <a:lnTo>
                      <a:pt x="13063" y="1046"/>
                    </a:lnTo>
                    <a:lnTo>
                      <a:pt x="13063" y="1080"/>
                    </a:lnTo>
                    <a:lnTo>
                      <a:pt x="13063" y="1148"/>
                    </a:lnTo>
                    <a:lnTo>
                      <a:pt x="13193" y="1215"/>
                    </a:lnTo>
                    <a:lnTo>
                      <a:pt x="13193" y="1283"/>
                    </a:lnTo>
                    <a:lnTo>
                      <a:pt x="13193" y="1384"/>
                    </a:lnTo>
                    <a:lnTo>
                      <a:pt x="13193" y="1451"/>
                    </a:lnTo>
                    <a:lnTo>
                      <a:pt x="13322" y="1586"/>
                    </a:lnTo>
                    <a:lnTo>
                      <a:pt x="13322" y="1654"/>
                    </a:lnTo>
                    <a:lnTo>
                      <a:pt x="13322" y="1789"/>
                    </a:lnTo>
                    <a:lnTo>
                      <a:pt x="13451" y="1856"/>
                    </a:lnTo>
                    <a:lnTo>
                      <a:pt x="13451" y="1991"/>
                    </a:lnTo>
                    <a:lnTo>
                      <a:pt x="13451" y="2093"/>
                    </a:lnTo>
                    <a:lnTo>
                      <a:pt x="13451" y="2228"/>
                    </a:lnTo>
                    <a:lnTo>
                      <a:pt x="13710" y="2363"/>
                    </a:lnTo>
                    <a:lnTo>
                      <a:pt x="13710" y="2464"/>
                    </a:lnTo>
                    <a:lnTo>
                      <a:pt x="13710" y="2599"/>
                    </a:lnTo>
                    <a:lnTo>
                      <a:pt x="13710" y="2700"/>
                    </a:lnTo>
                    <a:lnTo>
                      <a:pt x="13840" y="2835"/>
                    </a:lnTo>
                    <a:lnTo>
                      <a:pt x="13840" y="3004"/>
                    </a:lnTo>
                    <a:lnTo>
                      <a:pt x="13840" y="3105"/>
                    </a:lnTo>
                    <a:lnTo>
                      <a:pt x="13840" y="3274"/>
                    </a:lnTo>
                    <a:lnTo>
                      <a:pt x="13969" y="3409"/>
                    </a:lnTo>
                    <a:lnTo>
                      <a:pt x="13969" y="3578"/>
                    </a:lnTo>
                    <a:lnTo>
                      <a:pt x="13969" y="3713"/>
                    </a:lnTo>
                    <a:lnTo>
                      <a:pt x="13969" y="3848"/>
                    </a:lnTo>
                    <a:lnTo>
                      <a:pt x="14098" y="4016"/>
                    </a:lnTo>
                    <a:lnTo>
                      <a:pt x="14098" y="4185"/>
                    </a:lnTo>
                    <a:lnTo>
                      <a:pt x="14098" y="4286"/>
                    </a:lnTo>
                    <a:lnTo>
                      <a:pt x="14098" y="4455"/>
                    </a:lnTo>
                    <a:lnTo>
                      <a:pt x="14228" y="4624"/>
                    </a:lnTo>
                    <a:lnTo>
                      <a:pt x="14228" y="4793"/>
                    </a:lnTo>
                    <a:lnTo>
                      <a:pt x="14228" y="4928"/>
                    </a:lnTo>
                    <a:lnTo>
                      <a:pt x="14228" y="5096"/>
                    </a:lnTo>
                    <a:lnTo>
                      <a:pt x="14486" y="5265"/>
                    </a:lnTo>
                    <a:lnTo>
                      <a:pt x="14486" y="5468"/>
                    </a:lnTo>
                    <a:lnTo>
                      <a:pt x="14486" y="5636"/>
                    </a:lnTo>
                    <a:lnTo>
                      <a:pt x="14486" y="5805"/>
                    </a:lnTo>
                    <a:lnTo>
                      <a:pt x="14616" y="5940"/>
                    </a:lnTo>
                    <a:lnTo>
                      <a:pt x="14616" y="6109"/>
                    </a:lnTo>
                    <a:lnTo>
                      <a:pt x="14616" y="6311"/>
                    </a:lnTo>
                    <a:lnTo>
                      <a:pt x="14616" y="6480"/>
                    </a:lnTo>
                    <a:lnTo>
                      <a:pt x="14745" y="6649"/>
                    </a:lnTo>
                    <a:lnTo>
                      <a:pt x="14745" y="6851"/>
                    </a:lnTo>
                    <a:lnTo>
                      <a:pt x="14745" y="7020"/>
                    </a:lnTo>
                    <a:lnTo>
                      <a:pt x="14745" y="7155"/>
                    </a:lnTo>
                    <a:lnTo>
                      <a:pt x="14874" y="7358"/>
                    </a:lnTo>
                    <a:lnTo>
                      <a:pt x="14874" y="7526"/>
                    </a:lnTo>
                    <a:lnTo>
                      <a:pt x="14874" y="7729"/>
                    </a:lnTo>
                    <a:lnTo>
                      <a:pt x="15004" y="7898"/>
                    </a:lnTo>
                    <a:lnTo>
                      <a:pt x="15004" y="8066"/>
                    </a:lnTo>
                    <a:lnTo>
                      <a:pt x="15004" y="8269"/>
                    </a:lnTo>
                    <a:lnTo>
                      <a:pt x="15004" y="8438"/>
                    </a:lnTo>
                    <a:lnTo>
                      <a:pt x="15262" y="8640"/>
                    </a:lnTo>
                    <a:lnTo>
                      <a:pt x="15262" y="8809"/>
                    </a:lnTo>
                    <a:lnTo>
                      <a:pt x="15262" y="9011"/>
                    </a:lnTo>
                    <a:lnTo>
                      <a:pt x="15262" y="9146"/>
                    </a:lnTo>
                    <a:lnTo>
                      <a:pt x="15392" y="9315"/>
                    </a:lnTo>
                    <a:lnTo>
                      <a:pt x="15392" y="9349"/>
                    </a:lnTo>
                    <a:lnTo>
                      <a:pt x="15392" y="9518"/>
                    </a:lnTo>
                    <a:lnTo>
                      <a:pt x="15392" y="9686"/>
                    </a:lnTo>
                    <a:lnTo>
                      <a:pt x="15392" y="9889"/>
                    </a:lnTo>
                    <a:lnTo>
                      <a:pt x="15521" y="10058"/>
                    </a:lnTo>
                    <a:lnTo>
                      <a:pt x="15521" y="10226"/>
                    </a:lnTo>
                    <a:lnTo>
                      <a:pt x="15521" y="10429"/>
                    </a:lnTo>
                    <a:lnTo>
                      <a:pt x="15521" y="10564"/>
                    </a:lnTo>
                    <a:lnTo>
                      <a:pt x="15650" y="10766"/>
                    </a:lnTo>
                    <a:lnTo>
                      <a:pt x="15650" y="10935"/>
                    </a:lnTo>
                    <a:lnTo>
                      <a:pt x="15650" y="11104"/>
                    </a:lnTo>
                    <a:lnTo>
                      <a:pt x="15650" y="11273"/>
                    </a:lnTo>
                    <a:lnTo>
                      <a:pt x="15780" y="11475"/>
                    </a:lnTo>
                    <a:lnTo>
                      <a:pt x="15780" y="11644"/>
                    </a:lnTo>
                    <a:lnTo>
                      <a:pt x="15780" y="11779"/>
                    </a:lnTo>
                    <a:lnTo>
                      <a:pt x="15780" y="11948"/>
                    </a:lnTo>
                    <a:lnTo>
                      <a:pt x="16038" y="12116"/>
                    </a:lnTo>
                    <a:lnTo>
                      <a:pt x="16038" y="12285"/>
                    </a:lnTo>
                    <a:lnTo>
                      <a:pt x="16038" y="12454"/>
                    </a:lnTo>
                    <a:lnTo>
                      <a:pt x="16038" y="12656"/>
                    </a:lnTo>
                    <a:lnTo>
                      <a:pt x="16168" y="12758"/>
                    </a:lnTo>
                    <a:lnTo>
                      <a:pt x="16168" y="12960"/>
                    </a:lnTo>
                    <a:lnTo>
                      <a:pt x="16168" y="13095"/>
                    </a:lnTo>
                    <a:lnTo>
                      <a:pt x="16168" y="13264"/>
                    </a:lnTo>
                    <a:lnTo>
                      <a:pt x="16297" y="13399"/>
                    </a:lnTo>
                    <a:lnTo>
                      <a:pt x="16297" y="13568"/>
                    </a:lnTo>
                    <a:lnTo>
                      <a:pt x="16297" y="13736"/>
                    </a:lnTo>
                    <a:lnTo>
                      <a:pt x="16297" y="13871"/>
                    </a:lnTo>
                    <a:lnTo>
                      <a:pt x="16426" y="14006"/>
                    </a:lnTo>
                    <a:lnTo>
                      <a:pt x="16426" y="14175"/>
                    </a:lnTo>
                    <a:lnTo>
                      <a:pt x="16426" y="14344"/>
                    </a:lnTo>
                    <a:lnTo>
                      <a:pt x="16426" y="14479"/>
                    </a:lnTo>
                    <a:lnTo>
                      <a:pt x="16556" y="14614"/>
                    </a:lnTo>
                    <a:lnTo>
                      <a:pt x="16556" y="14749"/>
                    </a:lnTo>
                    <a:lnTo>
                      <a:pt x="16556" y="14918"/>
                    </a:lnTo>
                    <a:lnTo>
                      <a:pt x="16814" y="15019"/>
                    </a:lnTo>
                    <a:lnTo>
                      <a:pt x="16814" y="15154"/>
                    </a:lnTo>
                    <a:lnTo>
                      <a:pt x="16814" y="15323"/>
                    </a:lnTo>
                    <a:lnTo>
                      <a:pt x="16814" y="15424"/>
                    </a:lnTo>
                    <a:lnTo>
                      <a:pt x="16944" y="15559"/>
                    </a:lnTo>
                    <a:lnTo>
                      <a:pt x="16944" y="15694"/>
                    </a:lnTo>
                    <a:lnTo>
                      <a:pt x="16944" y="15829"/>
                    </a:lnTo>
                    <a:lnTo>
                      <a:pt x="16944" y="15964"/>
                    </a:lnTo>
                    <a:lnTo>
                      <a:pt x="17073" y="16099"/>
                    </a:lnTo>
                    <a:lnTo>
                      <a:pt x="17073" y="16200"/>
                    </a:lnTo>
                    <a:lnTo>
                      <a:pt x="17073" y="16335"/>
                    </a:lnTo>
                    <a:lnTo>
                      <a:pt x="17073" y="16436"/>
                    </a:lnTo>
                    <a:lnTo>
                      <a:pt x="17202" y="16538"/>
                    </a:lnTo>
                    <a:lnTo>
                      <a:pt x="17202" y="16639"/>
                    </a:lnTo>
                    <a:lnTo>
                      <a:pt x="17202" y="16774"/>
                    </a:lnTo>
                    <a:lnTo>
                      <a:pt x="17202" y="16909"/>
                    </a:lnTo>
                    <a:lnTo>
                      <a:pt x="17332" y="16976"/>
                    </a:lnTo>
                    <a:lnTo>
                      <a:pt x="17332" y="17111"/>
                    </a:lnTo>
                    <a:lnTo>
                      <a:pt x="17332" y="17213"/>
                    </a:lnTo>
                    <a:lnTo>
                      <a:pt x="17332" y="17314"/>
                    </a:lnTo>
                    <a:lnTo>
                      <a:pt x="17590" y="17415"/>
                    </a:lnTo>
                    <a:lnTo>
                      <a:pt x="17590" y="17516"/>
                    </a:lnTo>
                    <a:lnTo>
                      <a:pt x="17590" y="17584"/>
                    </a:lnTo>
                    <a:lnTo>
                      <a:pt x="17590" y="17719"/>
                    </a:lnTo>
                    <a:lnTo>
                      <a:pt x="17720" y="17786"/>
                    </a:lnTo>
                    <a:lnTo>
                      <a:pt x="17720" y="17854"/>
                    </a:lnTo>
                    <a:lnTo>
                      <a:pt x="17720" y="17989"/>
                    </a:lnTo>
                    <a:lnTo>
                      <a:pt x="17720" y="18056"/>
                    </a:lnTo>
                    <a:lnTo>
                      <a:pt x="17849" y="18158"/>
                    </a:lnTo>
                    <a:lnTo>
                      <a:pt x="17849" y="18225"/>
                    </a:lnTo>
                    <a:lnTo>
                      <a:pt x="17849" y="18326"/>
                    </a:lnTo>
                    <a:lnTo>
                      <a:pt x="17849" y="18394"/>
                    </a:lnTo>
                    <a:lnTo>
                      <a:pt x="17978" y="18461"/>
                    </a:lnTo>
                    <a:lnTo>
                      <a:pt x="17978" y="18563"/>
                    </a:lnTo>
                    <a:lnTo>
                      <a:pt x="17978" y="18630"/>
                    </a:lnTo>
                    <a:lnTo>
                      <a:pt x="17978" y="18731"/>
                    </a:lnTo>
                    <a:lnTo>
                      <a:pt x="18108" y="18765"/>
                    </a:lnTo>
                    <a:lnTo>
                      <a:pt x="18108" y="18833"/>
                    </a:lnTo>
                    <a:lnTo>
                      <a:pt x="18108" y="18934"/>
                    </a:lnTo>
                    <a:lnTo>
                      <a:pt x="18108" y="19001"/>
                    </a:lnTo>
                    <a:lnTo>
                      <a:pt x="18366" y="19035"/>
                    </a:lnTo>
                    <a:lnTo>
                      <a:pt x="18366" y="19136"/>
                    </a:lnTo>
                    <a:lnTo>
                      <a:pt x="18366" y="19170"/>
                    </a:lnTo>
                    <a:lnTo>
                      <a:pt x="18366" y="19238"/>
                    </a:lnTo>
                    <a:lnTo>
                      <a:pt x="18496" y="19271"/>
                    </a:lnTo>
                    <a:lnTo>
                      <a:pt x="18496" y="19373"/>
                    </a:lnTo>
                    <a:lnTo>
                      <a:pt x="18496" y="19406"/>
                    </a:lnTo>
                    <a:lnTo>
                      <a:pt x="18496" y="19440"/>
                    </a:lnTo>
                    <a:lnTo>
                      <a:pt x="18625" y="19541"/>
                    </a:lnTo>
                    <a:lnTo>
                      <a:pt x="18625" y="19575"/>
                    </a:lnTo>
                    <a:lnTo>
                      <a:pt x="18625" y="19643"/>
                    </a:lnTo>
                    <a:lnTo>
                      <a:pt x="18625" y="19676"/>
                    </a:lnTo>
                    <a:lnTo>
                      <a:pt x="18754" y="19744"/>
                    </a:lnTo>
                    <a:lnTo>
                      <a:pt x="18754" y="19778"/>
                    </a:lnTo>
                    <a:lnTo>
                      <a:pt x="18754" y="19811"/>
                    </a:lnTo>
                    <a:lnTo>
                      <a:pt x="18754" y="19845"/>
                    </a:lnTo>
                    <a:lnTo>
                      <a:pt x="18884" y="19879"/>
                    </a:lnTo>
                    <a:lnTo>
                      <a:pt x="18884" y="19946"/>
                    </a:lnTo>
                    <a:lnTo>
                      <a:pt x="18884" y="19980"/>
                    </a:lnTo>
                    <a:lnTo>
                      <a:pt x="18884" y="20014"/>
                    </a:lnTo>
                    <a:lnTo>
                      <a:pt x="19143" y="20048"/>
                    </a:lnTo>
                    <a:lnTo>
                      <a:pt x="19143" y="20081"/>
                    </a:lnTo>
                    <a:lnTo>
                      <a:pt x="19143" y="20149"/>
                    </a:lnTo>
                    <a:lnTo>
                      <a:pt x="19143" y="20183"/>
                    </a:lnTo>
                    <a:lnTo>
                      <a:pt x="19272" y="20216"/>
                    </a:lnTo>
                    <a:lnTo>
                      <a:pt x="19272" y="20250"/>
                    </a:lnTo>
                    <a:lnTo>
                      <a:pt x="19272" y="20284"/>
                    </a:lnTo>
                    <a:lnTo>
                      <a:pt x="19401" y="20351"/>
                    </a:lnTo>
                    <a:lnTo>
                      <a:pt x="19401" y="20385"/>
                    </a:lnTo>
                    <a:lnTo>
                      <a:pt x="19401" y="20419"/>
                    </a:lnTo>
                    <a:lnTo>
                      <a:pt x="19531" y="20453"/>
                    </a:lnTo>
                    <a:lnTo>
                      <a:pt x="19531" y="20486"/>
                    </a:lnTo>
                    <a:lnTo>
                      <a:pt x="19660" y="20554"/>
                    </a:lnTo>
                    <a:lnTo>
                      <a:pt x="19660" y="20588"/>
                    </a:lnTo>
                    <a:lnTo>
                      <a:pt x="19660" y="20621"/>
                    </a:lnTo>
                    <a:lnTo>
                      <a:pt x="19919" y="20621"/>
                    </a:lnTo>
                    <a:lnTo>
                      <a:pt x="19919" y="20655"/>
                    </a:lnTo>
                    <a:lnTo>
                      <a:pt x="19919" y="20689"/>
                    </a:lnTo>
                    <a:lnTo>
                      <a:pt x="20048" y="20689"/>
                    </a:lnTo>
                    <a:lnTo>
                      <a:pt x="19919" y="20655"/>
                    </a:lnTo>
                    <a:lnTo>
                      <a:pt x="19919" y="20689"/>
                    </a:lnTo>
                    <a:lnTo>
                      <a:pt x="20048" y="20756"/>
                    </a:lnTo>
                    <a:lnTo>
                      <a:pt x="20177" y="20790"/>
                    </a:lnTo>
                    <a:lnTo>
                      <a:pt x="20048" y="20689"/>
                    </a:lnTo>
                    <a:lnTo>
                      <a:pt x="20048" y="20756"/>
                    </a:lnTo>
                    <a:lnTo>
                      <a:pt x="20177" y="20756"/>
                    </a:lnTo>
                    <a:lnTo>
                      <a:pt x="20177" y="20824"/>
                    </a:lnTo>
                    <a:lnTo>
                      <a:pt x="20048" y="20756"/>
                    </a:lnTo>
                    <a:lnTo>
                      <a:pt x="20177" y="20790"/>
                    </a:lnTo>
                    <a:lnTo>
                      <a:pt x="20177" y="20824"/>
                    </a:lnTo>
                    <a:lnTo>
                      <a:pt x="20307" y="20824"/>
                    </a:lnTo>
                    <a:lnTo>
                      <a:pt x="20436" y="20858"/>
                    </a:lnTo>
                    <a:lnTo>
                      <a:pt x="20048" y="20790"/>
                    </a:lnTo>
                    <a:lnTo>
                      <a:pt x="20177" y="20790"/>
                    </a:lnTo>
                    <a:lnTo>
                      <a:pt x="20307" y="20824"/>
                    </a:lnTo>
                    <a:lnTo>
                      <a:pt x="20436" y="20858"/>
                    </a:lnTo>
                    <a:lnTo>
                      <a:pt x="20177" y="20824"/>
                    </a:lnTo>
                    <a:lnTo>
                      <a:pt x="20307" y="20824"/>
                    </a:lnTo>
                    <a:lnTo>
                      <a:pt x="20695" y="20891"/>
                    </a:lnTo>
                    <a:lnTo>
                      <a:pt x="20307" y="20824"/>
                    </a:lnTo>
                    <a:lnTo>
                      <a:pt x="20436" y="20858"/>
                    </a:lnTo>
                    <a:lnTo>
                      <a:pt x="20695" y="20891"/>
                    </a:lnTo>
                    <a:lnTo>
                      <a:pt x="20307" y="20824"/>
                    </a:lnTo>
                    <a:lnTo>
                      <a:pt x="20307" y="20858"/>
                    </a:lnTo>
                    <a:lnTo>
                      <a:pt x="20436" y="20858"/>
                    </a:lnTo>
                    <a:lnTo>
                      <a:pt x="20695" y="20858"/>
                    </a:lnTo>
                    <a:lnTo>
                      <a:pt x="20824" y="20959"/>
                    </a:lnTo>
                    <a:lnTo>
                      <a:pt x="20436" y="20858"/>
                    </a:lnTo>
                    <a:lnTo>
                      <a:pt x="20695" y="20891"/>
                    </a:lnTo>
                    <a:lnTo>
                      <a:pt x="20824" y="20891"/>
                    </a:lnTo>
                    <a:lnTo>
                      <a:pt x="20824" y="20959"/>
                    </a:lnTo>
                    <a:lnTo>
                      <a:pt x="20177" y="20858"/>
                    </a:lnTo>
                    <a:lnTo>
                      <a:pt x="20307" y="20858"/>
                    </a:lnTo>
                    <a:lnTo>
                      <a:pt x="20695" y="20858"/>
                    </a:lnTo>
                    <a:lnTo>
                      <a:pt x="20953" y="20959"/>
                    </a:lnTo>
                    <a:lnTo>
                      <a:pt x="20307" y="20891"/>
                    </a:lnTo>
                    <a:lnTo>
                      <a:pt x="20824" y="20891"/>
                    </a:lnTo>
                    <a:lnTo>
                      <a:pt x="21083" y="20959"/>
                    </a:lnTo>
                    <a:lnTo>
                      <a:pt x="20436" y="20891"/>
                    </a:lnTo>
                    <a:lnTo>
                      <a:pt x="20824" y="20891"/>
                    </a:lnTo>
                    <a:lnTo>
                      <a:pt x="21083" y="20959"/>
                    </a:lnTo>
                    <a:lnTo>
                      <a:pt x="21212" y="20959"/>
                    </a:lnTo>
                    <a:lnTo>
                      <a:pt x="20695" y="20891"/>
                    </a:lnTo>
                    <a:lnTo>
                      <a:pt x="20953" y="20891"/>
                    </a:lnTo>
                    <a:lnTo>
                      <a:pt x="21212" y="20959"/>
                    </a:lnTo>
                    <a:lnTo>
                      <a:pt x="20695" y="20959"/>
                    </a:lnTo>
                    <a:lnTo>
                      <a:pt x="21083" y="20959"/>
                    </a:lnTo>
                    <a:lnTo>
                      <a:pt x="21471" y="20993"/>
                    </a:lnTo>
                    <a:lnTo>
                      <a:pt x="20824" y="20959"/>
                    </a:lnTo>
                    <a:lnTo>
                      <a:pt x="21083" y="20959"/>
                    </a:lnTo>
                    <a:lnTo>
                      <a:pt x="21471" y="20993"/>
                    </a:lnTo>
                    <a:lnTo>
                      <a:pt x="20824" y="20959"/>
                    </a:lnTo>
                    <a:lnTo>
                      <a:pt x="20953" y="20959"/>
                    </a:lnTo>
                    <a:lnTo>
                      <a:pt x="21212" y="20959"/>
                    </a:lnTo>
                    <a:lnTo>
                      <a:pt x="21600" y="20993"/>
                    </a:lnTo>
                    <a:lnTo>
                      <a:pt x="20953" y="20959"/>
                    </a:lnTo>
                    <a:lnTo>
                      <a:pt x="20953" y="21600"/>
                    </a:lnTo>
                    <a:lnTo>
                      <a:pt x="20695" y="21600"/>
                    </a:lnTo>
                    <a:lnTo>
                      <a:pt x="20307" y="21566"/>
                    </a:lnTo>
                    <a:lnTo>
                      <a:pt x="20953" y="21600"/>
                    </a:lnTo>
                    <a:lnTo>
                      <a:pt x="20436" y="21600"/>
                    </a:lnTo>
                    <a:lnTo>
                      <a:pt x="20177" y="21566"/>
                    </a:lnTo>
                    <a:lnTo>
                      <a:pt x="20824" y="21600"/>
                    </a:lnTo>
                    <a:lnTo>
                      <a:pt x="20307" y="21600"/>
                    </a:lnTo>
                    <a:lnTo>
                      <a:pt x="20177" y="21566"/>
                    </a:lnTo>
                    <a:lnTo>
                      <a:pt x="20048" y="21499"/>
                    </a:lnTo>
                    <a:lnTo>
                      <a:pt x="20695" y="21600"/>
                    </a:lnTo>
                    <a:lnTo>
                      <a:pt x="20307" y="21600"/>
                    </a:lnTo>
                    <a:lnTo>
                      <a:pt x="20048" y="21566"/>
                    </a:lnTo>
                    <a:lnTo>
                      <a:pt x="20048" y="21499"/>
                    </a:lnTo>
                    <a:lnTo>
                      <a:pt x="20695" y="21566"/>
                    </a:lnTo>
                    <a:lnTo>
                      <a:pt x="20177" y="21566"/>
                    </a:lnTo>
                    <a:lnTo>
                      <a:pt x="19919" y="21499"/>
                    </a:lnTo>
                    <a:lnTo>
                      <a:pt x="20436" y="21566"/>
                    </a:lnTo>
                    <a:lnTo>
                      <a:pt x="20177" y="21566"/>
                    </a:lnTo>
                    <a:lnTo>
                      <a:pt x="19919" y="21499"/>
                    </a:lnTo>
                    <a:lnTo>
                      <a:pt x="19660" y="21499"/>
                    </a:lnTo>
                    <a:lnTo>
                      <a:pt x="20307" y="21566"/>
                    </a:lnTo>
                    <a:lnTo>
                      <a:pt x="20048" y="21566"/>
                    </a:lnTo>
                    <a:lnTo>
                      <a:pt x="19660" y="21499"/>
                    </a:lnTo>
                    <a:lnTo>
                      <a:pt x="19531" y="21465"/>
                    </a:lnTo>
                    <a:lnTo>
                      <a:pt x="20307" y="21499"/>
                    </a:lnTo>
                    <a:lnTo>
                      <a:pt x="19919" y="21499"/>
                    </a:lnTo>
                    <a:lnTo>
                      <a:pt x="19531" y="21465"/>
                    </a:lnTo>
                    <a:lnTo>
                      <a:pt x="19401" y="21465"/>
                    </a:lnTo>
                    <a:lnTo>
                      <a:pt x="19401" y="21431"/>
                    </a:lnTo>
                    <a:lnTo>
                      <a:pt x="19272" y="21431"/>
                    </a:lnTo>
                    <a:lnTo>
                      <a:pt x="18884" y="21398"/>
                    </a:lnTo>
                    <a:lnTo>
                      <a:pt x="18884" y="21364"/>
                    </a:lnTo>
                    <a:lnTo>
                      <a:pt x="18754" y="21364"/>
                    </a:lnTo>
                    <a:lnTo>
                      <a:pt x="19143" y="21431"/>
                    </a:lnTo>
                    <a:lnTo>
                      <a:pt x="18884" y="21398"/>
                    </a:lnTo>
                    <a:lnTo>
                      <a:pt x="18754" y="21364"/>
                    </a:lnTo>
                    <a:lnTo>
                      <a:pt x="18754" y="21296"/>
                    </a:lnTo>
                    <a:lnTo>
                      <a:pt x="19143" y="21398"/>
                    </a:lnTo>
                    <a:lnTo>
                      <a:pt x="18754" y="21364"/>
                    </a:lnTo>
                    <a:lnTo>
                      <a:pt x="18625" y="21296"/>
                    </a:lnTo>
                    <a:lnTo>
                      <a:pt x="18884" y="21398"/>
                    </a:lnTo>
                    <a:lnTo>
                      <a:pt x="18754" y="21364"/>
                    </a:lnTo>
                    <a:lnTo>
                      <a:pt x="18625" y="21296"/>
                    </a:lnTo>
                    <a:lnTo>
                      <a:pt x="18625" y="21263"/>
                    </a:lnTo>
                    <a:lnTo>
                      <a:pt x="18884" y="21364"/>
                    </a:lnTo>
                    <a:lnTo>
                      <a:pt x="18625" y="21296"/>
                    </a:lnTo>
                    <a:lnTo>
                      <a:pt x="18496" y="21263"/>
                    </a:lnTo>
                    <a:lnTo>
                      <a:pt x="18496" y="21229"/>
                    </a:lnTo>
                    <a:lnTo>
                      <a:pt x="18366" y="21229"/>
                    </a:lnTo>
                    <a:lnTo>
                      <a:pt x="18366" y="21195"/>
                    </a:lnTo>
                    <a:lnTo>
                      <a:pt x="18108" y="21161"/>
                    </a:lnTo>
                    <a:lnTo>
                      <a:pt x="17978" y="21161"/>
                    </a:lnTo>
                    <a:lnTo>
                      <a:pt x="17978" y="21094"/>
                    </a:lnTo>
                    <a:lnTo>
                      <a:pt x="18108" y="21195"/>
                    </a:lnTo>
                    <a:lnTo>
                      <a:pt x="18108" y="21161"/>
                    </a:lnTo>
                    <a:lnTo>
                      <a:pt x="17978" y="21094"/>
                    </a:lnTo>
                    <a:lnTo>
                      <a:pt x="17849" y="21060"/>
                    </a:lnTo>
                    <a:lnTo>
                      <a:pt x="17849" y="21026"/>
                    </a:lnTo>
                    <a:lnTo>
                      <a:pt x="17978" y="21060"/>
                    </a:lnTo>
                    <a:lnTo>
                      <a:pt x="17849" y="21060"/>
                    </a:lnTo>
                    <a:lnTo>
                      <a:pt x="17849" y="21026"/>
                    </a:lnTo>
                    <a:lnTo>
                      <a:pt x="17720" y="20993"/>
                    </a:lnTo>
                    <a:lnTo>
                      <a:pt x="17720" y="20959"/>
                    </a:lnTo>
                    <a:lnTo>
                      <a:pt x="17590" y="20891"/>
                    </a:lnTo>
                    <a:lnTo>
                      <a:pt x="17590" y="20858"/>
                    </a:lnTo>
                    <a:lnTo>
                      <a:pt x="17332" y="20858"/>
                    </a:lnTo>
                    <a:lnTo>
                      <a:pt x="17332" y="20824"/>
                    </a:lnTo>
                    <a:lnTo>
                      <a:pt x="17332" y="20790"/>
                    </a:lnTo>
                    <a:lnTo>
                      <a:pt x="17202" y="20756"/>
                    </a:lnTo>
                    <a:lnTo>
                      <a:pt x="17202" y="20689"/>
                    </a:lnTo>
                    <a:lnTo>
                      <a:pt x="17073" y="20655"/>
                    </a:lnTo>
                    <a:lnTo>
                      <a:pt x="17073" y="20621"/>
                    </a:lnTo>
                    <a:lnTo>
                      <a:pt x="17073" y="20588"/>
                    </a:lnTo>
                    <a:lnTo>
                      <a:pt x="16944" y="20554"/>
                    </a:lnTo>
                    <a:lnTo>
                      <a:pt x="16944" y="20486"/>
                    </a:lnTo>
                    <a:lnTo>
                      <a:pt x="16944" y="20453"/>
                    </a:lnTo>
                    <a:lnTo>
                      <a:pt x="16944" y="20419"/>
                    </a:lnTo>
                    <a:lnTo>
                      <a:pt x="16814" y="20419"/>
                    </a:lnTo>
                    <a:lnTo>
                      <a:pt x="16814" y="20385"/>
                    </a:lnTo>
                    <a:lnTo>
                      <a:pt x="16814" y="20351"/>
                    </a:lnTo>
                    <a:lnTo>
                      <a:pt x="16814" y="20284"/>
                    </a:lnTo>
                    <a:lnTo>
                      <a:pt x="16556" y="20250"/>
                    </a:lnTo>
                    <a:lnTo>
                      <a:pt x="16556" y="20216"/>
                    </a:lnTo>
                    <a:lnTo>
                      <a:pt x="16556" y="20183"/>
                    </a:lnTo>
                    <a:lnTo>
                      <a:pt x="16556" y="20149"/>
                    </a:lnTo>
                    <a:lnTo>
                      <a:pt x="16426" y="20081"/>
                    </a:lnTo>
                    <a:lnTo>
                      <a:pt x="16426" y="20048"/>
                    </a:lnTo>
                    <a:lnTo>
                      <a:pt x="16426" y="20014"/>
                    </a:lnTo>
                    <a:lnTo>
                      <a:pt x="16426" y="19980"/>
                    </a:lnTo>
                    <a:lnTo>
                      <a:pt x="16297" y="19879"/>
                    </a:lnTo>
                    <a:lnTo>
                      <a:pt x="16297" y="19845"/>
                    </a:lnTo>
                    <a:lnTo>
                      <a:pt x="16297" y="19811"/>
                    </a:lnTo>
                    <a:lnTo>
                      <a:pt x="16168" y="19744"/>
                    </a:lnTo>
                    <a:lnTo>
                      <a:pt x="16168" y="19676"/>
                    </a:lnTo>
                    <a:lnTo>
                      <a:pt x="16168" y="19643"/>
                    </a:lnTo>
                    <a:lnTo>
                      <a:pt x="16168" y="19575"/>
                    </a:lnTo>
                    <a:lnTo>
                      <a:pt x="16038" y="19541"/>
                    </a:lnTo>
                    <a:lnTo>
                      <a:pt x="16038" y="19474"/>
                    </a:lnTo>
                    <a:lnTo>
                      <a:pt x="16038" y="19406"/>
                    </a:lnTo>
                    <a:lnTo>
                      <a:pt x="16038" y="19339"/>
                    </a:lnTo>
                    <a:lnTo>
                      <a:pt x="15780" y="19271"/>
                    </a:lnTo>
                    <a:lnTo>
                      <a:pt x="15780" y="19204"/>
                    </a:lnTo>
                    <a:lnTo>
                      <a:pt x="15780" y="19170"/>
                    </a:lnTo>
                    <a:lnTo>
                      <a:pt x="15780" y="19069"/>
                    </a:lnTo>
                    <a:lnTo>
                      <a:pt x="15650" y="19001"/>
                    </a:lnTo>
                    <a:lnTo>
                      <a:pt x="15650" y="18968"/>
                    </a:lnTo>
                    <a:lnTo>
                      <a:pt x="15650" y="18866"/>
                    </a:lnTo>
                    <a:lnTo>
                      <a:pt x="15650" y="18799"/>
                    </a:lnTo>
                    <a:lnTo>
                      <a:pt x="15521" y="18731"/>
                    </a:lnTo>
                    <a:lnTo>
                      <a:pt x="15521" y="18630"/>
                    </a:lnTo>
                    <a:lnTo>
                      <a:pt x="15521" y="18563"/>
                    </a:lnTo>
                    <a:lnTo>
                      <a:pt x="15521" y="18461"/>
                    </a:lnTo>
                    <a:lnTo>
                      <a:pt x="15392" y="18394"/>
                    </a:lnTo>
                    <a:lnTo>
                      <a:pt x="15392" y="18326"/>
                    </a:lnTo>
                    <a:lnTo>
                      <a:pt x="15392" y="18225"/>
                    </a:lnTo>
                    <a:lnTo>
                      <a:pt x="15392" y="18158"/>
                    </a:lnTo>
                    <a:lnTo>
                      <a:pt x="15262" y="18056"/>
                    </a:lnTo>
                    <a:lnTo>
                      <a:pt x="15262" y="18023"/>
                    </a:lnTo>
                    <a:lnTo>
                      <a:pt x="15262" y="17955"/>
                    </a:lnTo>
                    <a:lnTo>
                      <a:pt x="15262" y="17854"/>
                    </a:lnTo>
                    <a:lnTo>
                      <a:pt x="15004" y="17786"/>
                    </a:lnTo>
                    <a:lnTo>
                      <a:pt x="15004" y="17651"/>
                    </a:lnTo>
                    <a:lnTo>
                      <a:pt x="15004" y="17584"/>
                    </a:lnTo>
                    <a:lnTo>
                      <a:pt x="15004" y="17449"/>
                    </a:lnTo>
                    <a:lnTo>
                      <a:pt x="14874" y="17381"/>
                    </a:lnTo>
                    <a:lnTo>
                      <a:pt x="14874" y="17246"/>
                    </a:lnTo>
                    <a:lnTo>
                      <a:pt x="14874" y="17179"/>
                    </a:lnTo>
                    <a:lnTo>
                      <a:pt x="14874" y="17044"/>
                    </a:lnTo>
                    <a:lnTo>
                      <a:pt x="14745" y="16943"/>
                    </a:lnTo>
                    <a:lnTo>
                      <a:pt x="14745" y="16808"/>
                    </a:lnTo>
                    <a:lnTo>
                      <a:pt x="14745" y="16740"/>
                    </a:lnTo>
                    <a:lnTo>
                      <a:pt x="14745" y="16605"/>
                    </a:lnTo>
                    <a:lnTo>
                      <a:pt x="14616" y="16504"/>
                    </a:lnTo>
                    <a:lnTo>
                      <a:pt x="14616" y="16369"/>
                    </a:lnTo>
                    <a:lnTo>
                      <a:pt x="14616" y="16234"/>
                    </a:lnTo>
                    <a:lnTo>
                      <a:pt x="14616" y="16133"/>
                    </a:lnTo>
                    <a:lnTo>
                      <a:pt x="14486" y="15998"/>
                    </a:lnTo>
                    <a:lnTo>
                      <a:pt x="14486" y="15896"/>
                    </a:lnTo>
                    <a:lnTo>
                      <a:pt x="14486" y="15761"/>
                    </a:lnTo>
                    <a:lnTo>
                      <a:pt x="14486" y="15626"/>
                    </a:lnTo>
                    <a:lnTo>
                      <a:pt x="14486" y="15593"/>
                    </a:lnTo>
                    <a:lnTo>
                      <a:pt x="14228" y="15491"/>
                    </a:lnTo>
                    <a:lnTo>
                      <a:pt x="14228" y="15356"/>
                    </a:lnTo>
                    <a:lnTo>
                      <a:pt x="14228" y="15221"/>
                    </a:lnTo>
                    <a:lnTo>
                      <a:pt x="14228" y="15086"/>
                    </a:lnTo>
                    <a:lnTo>
                      <a:pt x="14098" y="14951"/>
                    </a:lnTo>
                    <a:lnTo>
                      <a:pt x="14098" y="14783"/>
                    </a:lnTo>
                    <a:lnTo>
                      <a:pt x="14098" y="14681"/>
                    </a:lnTo>
                    <a:lnTo>
                      <a:pt x="14098" y="14513"/>
                    </a:lnTo>
                    <a:lnTo>
                      <a:pt x="13969" y="14378"/>
                    </a:lnTo>
                    <a:lnTo>
                      <a:pt x="13969" y="14209"/>
                    </a:lnTo>
                    <a:lnTo>
                      <a:pt x="13969" y="14074"/>
                    </a:lnTo>
                    <a:lnTo>
                      <a:pt x="13969" y="13939"/>
                    </a:lnTo>
                    <a:lnTo>
                      <a:pt x="13840" y="13770"/>
                    </a:lnTo>
                    <a:lnTo>
                      <a:pt x="13840" y="13601"/>
                    </a:lnTo>
                    <a:lnTo>
                      <a:pt x="13840" y="13466"/>
                    </a:lnTo>
                    <a:lnTo>
                      <a:pt x="13710" y="13298"/>
                    </a:lnTo>
                    <a:lnTo>
                      <a:pt x="13710" y="13129"/>
                    </a:lnTo>
                    <a:lnTo>
                      <a:pt x="13710" y="12994"/>
                    </a:lnTo>
                    <a:lnTo>
                      <a:pt x="13710" y="12791"/>
                    </a:lnTo>
                    <a:lnTo>
                      <a:pt x="13451" y="12690"/>
                    </a:lnTo>
                    <a:lnTo>
                      <a:pt x="13451" y="12488"/>
                    </a:lnTo>
                    <a:lnTo>
                      <a:pt x="13451" y="12319"/>
                    </a:lnTo>
                    <a:lnTo>
                      <a:pt x="13451" y="12150"/>
                    </a:lnTo>
                    <a:lnTo>
                      <a:pt x="13322" y="11981"/>
                    </a:lnTo>
                    <a:lnTo>
                      <a:pt x="13322" y="11846"/>
                    </a:lnTo>
                    <a:lnTo>
                      <a:pt x="13322" y="11678"/>
                    </a:lnTo>
                    <a:lnTo>
                      <a:pt x="13322" y="11509"/>
                    </a:lnTo>
                    <a:lnTo>
                      <a:pt x="13193" y="11306"/>
                    </a:lnTo>
                    <a:lnTo>
                      <a:pt x="13193" y="11138"/>
                    </a:lnTo>
                    <a:lnTo>
                      <a:pt x="13193" y="10969"/>
                    </a:lnTo>
                    <a:lnTo>
                      <a:pt x="13193" y="10834"/>
                    </a:lnTo>
                    <a:lnTo>
                      <a:pt x="13063" y="10631"/>
                    </a:lnTo>
                    <a:lnTo>
                      <a:pt x="13063" y="10463"/>
                    </a:lnTo>
                    <a:lnTo>
                      <a:pt x="13063" y="10260"/>
                    </a:lnTo>
                    <a:lnTo>
                      <a:pt x="13063" y="10091"/>
                    </a:lnTo>
                    <a:lnTo>
                      <a:pt x="12934" y="9923"/>
                    </a:lnTo>
                    <a:lnTo>
                      <a:pt x="12934" y="9720"/>
                    </a:lnTo>
                    <a:lnTo>
                      <a:pt x="12934" y="9551"/>
                    </a:lnTo>
                    <a:lnTo>
                      <a:pt x="12934" y="9349"/>
                    </a:lnTo>
                    <a:lnTo>
                      <a:pt x="12675" y="9214"/>
                    </a:lnTo>
                    <a:lnTo>
                      <a:pt x="12675" y="9045"/>
                    </a:lnTo>
                    <a:lnTo>
                      <a:pt x="12675" y="8843"/>
                    </a:lnTo>
                    <a:lnTo>
                      <a:pt x="12675" y="8674"/>
                    </a:lnTo>
                    <a:lnTo>
                      <a:pt x="12546" y="8471"/>
                    </a:lnTo>
                    <a:lnTo>
                      <a:pt x="12546" y="8303"/>
                    </a:lnTo>
                    <a:lnTo>
                      <a:pt x="12546" y="8100"/>
                    </a:lnTo>
                    <a:lnTo>
                      <a:pt x="12546" y="7931"/>
                    </a:lnTo>
                    <a:lnTo>
                      <a:pt x="12417" y="7763"/>
                    </a:lnTo>
                    <a:lnTo>
                      <a:pt x="12417" y="7560"/>
                    </a:lnTo>
                    <a:lnTo>
                      <a:pt x="12417" y="7425"/>
                    </a:lnTo>
                    <a:lnTo>
                      <a:pt x="12417" y="7223"/>
                    </a:lnTo>
                    <a:lnTo>
                      <a:pt x="12287" y="7054"/>
                    </a:lnTo>
                    <a:lnTo>
                      <a:pt x="12287" y="6885"/>
                    </a:lnTo>
                    <a:lnTo>
                      <a:pt x="12287" y="6683"/>
                    </a:lnTo>
                    <a:lnTo>
                      <a:pt x="12158" y="6514"/>
                    </a:lnTo>
                    <a:lnTo>
                      <a:pt x="12158" y="6345"/>
                    </a:lnTo>
                    <a:lnTo>
                      <a:pt x="12158" y="6143"/>
                    </a:lnTo>
                    <a:lnTo>
                      <a:pt x="12158" y="6008"/>
                    </a:lnTo>
                    <a:lnTo>
                      <a:pt x="11899" y="5839"/>
                    </a:lnTo>
                    <a:lnTo>
                      <a:pt x="11899" y="5670"/>
                    </a:lnTo>
                    <a:lnTo>
                      <a:pt x="11899" y="5501"/>
                    </a:lnTo>
                    <a:lnTo>
                      <a:pt x="11899" y="5299"/>
                    </a:lnTo>
                    <a:lnTo>
                      <a:pt x="11770" y="5130"/>
                    </a:lnTo>
                    <a:lnTo>
                      <a:pt x="11770" y="4995"/>
                    </a:lnTo>
                    <a:lnTo>
                      <a:pt x="11770" y="4826"/>
                    </a:lnTo>
                    <a:lnTo>
                      <a:pt x="11770" y="4658"/>
                    </a:lnTo>
                    <a:lnTo>
                      <a:pt x="11641" y="4489"/>
                    </a:lnTo>
                    <a:lnTo>
                      <a:pt x="11641" y="4388"/>
                    </a:lnTo>
                    <a:lnTo>
                      <a:pt x="11641" y="4219"/>
                    </a:lnTo>
                    <a:lnTo>
                      <a:pt x="11641" y="4050"/>
                    </a:lnTo>
                    <a:lnTo>
                      <a:pt x="11511" y="3881"/>
                    </a:lnTo>
                    <a:lnTo>
                      <a:pt x="11511" y="3780"/>
                    </a:lnTo>
                    <a:lnTo>
                      <a:pt x="11511" y="3611"/>
                    </a:lnTo>
                    <a:lnTo>
                      <a:pt x="11511" y="3443"/>
                    </a:lnTo>
                    <a:lnTo>
                      <a:pt x="11382" y="3308"/>
                    </a:lnTo>
                    <a:lnTo>
                      <a:pt x="11382" y="3173"/>
                    </a:lnTo>
                    <a:lnTo>
                      <a:pt x="11382" y="3038"/>
                    </a:lnTo>
                    <a:lnTo>
                      <a:pt x="11382" y="2903"/>
                    </a:lnTo>
                    <a:lnTo>
                      <a:pt x="11123" y="2801"/>
                    </a:lnTo>
                    <a:lnTo>
                      <a:pt x="11123" y="2633"/>
                    </a:lnTo>
                    <a:lnTo>
                      <a:pt x="11123" y="2498"/>
                    </a:lnTo>
                    <a:lnTo>
                      <a:pt x="11123" y="2396"/>
                    </a:lnTo>
                    <a:lnTo>
                      <a:pt x="10994" y="2261"/>
                    </a:lnTo>
                    <a:lnTo>
                      <a:pt x="10994" y="2160"/>
                    </a:lnTo>
                    <a:lnTo>
                      <a:pt x="10994" y="2059"/>
                    </a:lnTo>
                    <a:lnTo>
                      <a:pt x="10994" y="1958"/>
                    </a:lnTo>
                    <a:lnTo>
                      <a:pt x="10865" y="1856"/>
                    </a:lnTo>
                    <a:lnTo>
                      <a:pt x="10865" y="1823"/>
                    </a:lnTo>
                    <a:lnTo>
                      <a:pt x="10865" y="1755"/>
                    </a:lnTo>
                    <a:lnTo>
                      <a:pt x="10865" y="1620"/>
                    </a:lnTo>
                    <a:lnTo>
                      <a:pt x="10865" y="1553"/>
                    </a:lnTo>
                    <a:lnTo>
                      <a:pt x="10735" y="1451"/>
                    </a:lnTo>
                    <a:lnTo>
                      <a:pt x="10735" y="1384"/>
                    </a:lnTo>
                    <a:lnTo>
                      <a:pt x="10735" y="1283"/>
                    </a:lnTo>
                    <a:lnTo>
                      <a:pt x="10735" y="1215"/>
                    </a:lnTo>
                    <a:lnTo>
                      <a:pt x="10606" y="1148"/>
                    </a:lnTo>
                    <a:lnTo>
                      <a:pt x="10606" y="1046"/>
                    </a:lnTo>
                    <a:lnTo>
                      <a:pt x="10606" y="979"/>
                    </a:lnTo>
                    <a:lnTo>
                      <a:pt x="10606" y="945"/>
                    </a:lnTo>
                    <a:lnTo>
                      <a:pt x="10347" y="844"/>
                    </a:lnTo>
                    <a:lnTo>
                      <a:pt x="10347" y="810"/>
                    </a:lnTo>
                    <a:lnTo>
                      <a:pt x="10347" y="743"/>
                    </a:lnTo>
                    <a:lnTo>
                      <a:pt x="10347" y="675"/>
                    </a:lnTo>
                    <a:lnTo>
                      <a:pt x="10218" y="641"/>
                    </a:lnTo>
                    <a:lnTo>
                      <a:pt x="10218" y="608"/>
                    </a:lnTo>
                    <a:lnTo>
                      <a:pt x="10218" y="574"/>
                    </a:lnTo>
                    <a:lnTo>
                      <a:pt x="10218" y="540"/>
                    </a:lnTo>
                    <a:lnTo>
                      <a:pt x="10089" y="540"/>
                    </a:lnTo>
                    <a:lnTo>
                      <a:pt x="10218" y="574"/>
                    </a:lnTo>
                    <a:lnTo>
                      <a:pt x="10218" y="540"/>
                    </a:lnTo>
                    <a:lnTo>
                      <a:pt x="10089" y="540"/>
                    </a:lnTo>
                    <a:lnTo>
                      <a:pt x="10218" y="574"/>
                    </a:lnTo>
                    <a:lnTo>
                      <a:pt x="10606" y="608"/>
                    </a:lnTo>
                    <a:lnTo>
                      <a:pt x="11123" y="641"/>
                    </a:lnTo>
                    <a:lnTo>
                      <a:pt x="10994" y="641"/>
                    </a:lnTo>
                    <a:lnTo>
                      <a:pt x="11641" y="608"/>
                    </a:lnTo>
                    <a:lnTo>
                      <a:pt x="11899" y="574"/>
                    </a:lnTo>
                    <a:lnTo>
                      <a:pt x="11899" y="540"/>
                    </a:lnTo>
                    <a:lnTo>
                      <a:pt x="11899" y="574"/>
                    </a:lnTo>
                    <a:lnTo>
                      <a:pt x="11899" y="540"/>
                    </a:lnTo>
                    <a:lnTo>
                      <a:pt x="11899" y="574"/>
                    </a:lnTo>
                    <a:lnTo>
                      <a:pt x="11899" y="608"/>
                    </a:lnTo>
                    <a:lnTo>
                      <a:pt x="11770" y="641"/>
                    </a:lnTo>
                    <a:lnTo>
                      <a:pt x="11770" y="675"/>
                    </a:lnTo>
                    <a:lnTo>
                      <a:pt x="11770" y="743"/>
                    </a:lnTo>
                    <a:lnTo>
                      <a:pt x="11770" y="810"/>
                    </a:lnTo>
                    <a:lnTo>
                      <a:pt x="11641" y="844"/>
                    </a:lnTo>
                    <a:lnTo>
                      <a:pt x="11641" y="945"/>
                    </a:lnTo>
                    <a:lnTo>
                      <a:pt x="11641" y="979"/>
                    </a:lnTo>
                    <a:lnTo>
                      <a:pt x="11641" y="1046"/>
                    </a:lnTo>
                    <a:lnTo>
                      <a:pt x="11511" y="1148"/>
                    </a:lnTo>
                    <a:lnTo>
                      <a:pt x="11511" y="1215"/>
                    </a:lnTo>
                    <a:lnTo>
                      <a:pt x="11511" y="1283"/>
                    </a:lnTo>
                    <a:lnTo>
                      <a:pt x="11511" y="1384"/>
                    </a:lnTo>
                    <a:lnTo>
                      <a:pt x="11382" y="1451"/>
                    </a:lnTo>
                    <a:lnTo>
                      <a:pt x="11382" y="1553"/>
                    </a:lnTo>
                    <a:lnTo>
                      <a:pt x="11382" y="1620"/>
                    </a:lnTo>
                    <a:lnTo>
                      <a:pt x="11382" y="1755"/>
                    </a:lnTo>
                    <a:lnTo>
                      <a:pt x="11123" y="1856"/>
                    </a:lnTo>
                    <a:lnTo>
                      <a:pt x="11123" y="1958"/>
                    </a:lnTo>
                    <a:lnTo>
                      <a:pt x="11123" y="2059"/>
                    </a:lnTo>
                    <a:lnTo>
                      <a:pt x="11123" y="2160"/>
                    </a:lnTo>
                    <a:lnTo>
                      <a:pt x="10994" y="2261"/>
                    </a:lnTo>
                    <a:lnTo>
                      <a:pt x="10994" y="2396"/>
                    </a:lnTo>
                    <a:lnTo>
                      <a:pt x="10994" y="2498"/>
                    </a:lnTo>
                    <a:lnTo>
                      <a:pt x="10994" y="2633"/>
                    </a:lnTo>
                    <a:lnTo>
                      <a:pt x="10865" y="2801"/>
                    </a:lnTo>
                    <a:lnTo>
                      <a:pt x="10865" y="2903"/>
                    </a:lnTo>
                    <a:lnTo>
                      <a:pt x="10865" y="3038"/>
                    </a:lnTo>
                    <a:lnTo>
                      <a:pt x="10865" y="3173"/>
                    </a:lnTo>
                    <a:lnTo>
                      <a:pt x="10735" y="3308"/>
                    </a:lnTo>
                    <a:lnTo>
                      <a:pt x="10735" y="3443"/>
                    </a:lnTo>
                    <a:lnTo>
                      <a:pt x="10735" y="3611"/>
                    </a:lnTo>
                    <a:lnTo>
                      <a:pt x="10735" y="3780"/>
                    </a:lnTo>
                    <a:lnTo>
                      <a:pt x="10606" y="3881"/>
                    </a:lnTo>
                    <a:lnTo>
                      <a:pt x="10606" y="4050"/>
                    </a:lnTo>
                    <a:lnTo>
                      <a:pt x="10606" y="4219"/>
                    </a:lnTo>
                    <a:lnTo>
                      <a:pt x="10606" y="4388"/>
                    </a:lnTo>
                    <a:lnTo>
                      <a:pt x="10347" y="4489"/>
                    </a:lnTo>
                    <a:lnTo>
                      <a:pt x="10347" y="4658"/>
                    </a:lnTo>
                    <a:lnTo>
                      <a:pt x="10347" y="4826"/>
                    </a:lnTo>
                    <a:lnTo>
                      <a:pt x="10347" y="4995"/>
                    </a:lnTo>
                    <a:lnTo>
                      <a:pt x="10218" y="5130"/>
                    </a:lnTo>
                    <a:lnTo>
                      <a:pt x="10218" y="5299"/>
                    </a:lnTo>
                    <a:lnTo>
                      <a:pt x="10218" y="5501"/>
                    </a:lnTo>
                    <a:lnTo>
                      <a:pt x="10218" y="5670"/>
                    </a:lnTo>
                    <a:lnTo>
                      <a:pt x="10089" y="5839"/>
                    </a:lnTo>
                    <a:lnTo>
                      <a:pt x="10089" y="6008"/>
                    </a:lnTo>
                    <a:lnTo>
                      <a:pt x="10089" y="6143"/>
                    </a:lnTo>
                    <a:lnTo>
                      <a:pt x="10089" y="6345"/>
                    </a:lnTo>
                    <a:lnTo>
                      <a:pt x="9959" y="6514"/>
                    </a:lnTo>
                    <a:lnTo>
                      <a:pt x="9959" y="6683"/>
                    </a:lnTo>
                    <a:lnTo>
                      <a:pt x="9959" y="6885"/>
                    </a:lnTo>
                    <a:lnTo>
                      <a:pt x="9830" y="7054"/>
                    </a:lnTo>
                    <a:lnTo>
                      <a:pt x="9830" y="7223"/>
                    </a:lnTo>
                    <a:lnTo>
                      <a:pt x="9830" y="7425"/>
                    </a:lnTo>
                    <a:lnTo>
                      <a:pt x="9830" y="7560"/>
                    </a:lnTo>
                    <a:lnTo>
                      <a:pt x="9571" y="7763"/>
                    </a:lnTo>
                    <a:lnTo>
                      <a:pt x="9571" y="7931"/>
                    </a:lnTo>
                    <a:lnTo>
                      <a:pt x="9571" y="8100"/>
                    </a:lnTo>
                    <a:lnTo>
                      <a:pt x="9571" y="8303"/>
                    </a:lnTo>
                    <a:lnTo>
                      <a:pt x="9442" y="8471"/>
                    </a:lnTo>
                    <a:lnTo>
                      <a:pt x="9442" y="8674"/>
                    </a:lnTo>
                    <a:lnTo>
                      <a:pt x="9442" y="8843"/>
                    </a:lnTo>
                    <a:lnTo>
                      <a:pt x="9442" y="9045"/>
                    </a:lnTo>
                    <a:lnTo>
                      <a:pt x="9313" y="9214"/>
                    </a:lnTo>
                    <a:lnTo>
                      <a:pt x="9313" y="9349"/>
                    </a:lnTo>
                    <a:lnTo>
                      <a:pt x="9313" y="9551"/>
                    </a:lnTo>
                    <a:lnTo>
                      <a:pt x="9313" y="9720"/>
                    </a:lnTo>
                    <a:lnTo>
                      <a:pt x="9183" y="9923"/>
                    </a:lnTo>
                    <a:lnTo>
                      <a:pt x="9183" y="10091"/>
                    </a:lnTo>
                    <a:lnTo>
                      <a:pt x="9183" y="10260"/>
                    </a:lnTo>
                    <a:lnTo>
                      <a:pt x="9183" y="10463"/>
                    </a:lnTo>
                    <a:lnTo>
                      <a:pt x="9054" y="10631"/>
                    </a:lnTo>
                    <a:lnTo>
                      <a:pt x="9054" y="10834"/>
                    </a:lnTo>
                    <a:lnTo>
                      <a:pt x="9054" y="10969"/>
                    </a:lnTo>
                    <a:lnTo>
                      <a:pt x="9054" y="11138"/>
                    </a:lnTo>
                    <a:lnTo>
                      <a:pt x="8795" y="11306"/>
                    </a:lnTo>
                    <a:lnTo>
                      <a:pt x="8795" y="11509"/>
                    </a:lnTo>
                    <a:lnTo>
                      <a:pt x="8795" y="11678"/>
                    </a:lnTo>
                    <a:lnTo>
                      <a:pt x="8795" y="11846"/>
                    </a:lnTo>
                    <a:lnTo>
                      <a:pt x="8666" y="11981"/>
                    </a:lnTo>
                    <a:lnTo>
                      <a:pt x="8666" y="12150"/>
                    </a:lnTo>
                    <a:lnTo>
                      <a:pt x="8666" y="12319"/>
                    </a:lnTo>
                    <a:lnTo>
                      <a:pt x="8666" y="12488"/>
                    </a:lnTo>
                    <a:lnTo>
                      <a:pt x="8537" y="12690"/>
                    </a:lnTo>
                    <a:lnTo>
                      <a:pt x="8537" y="12791"/>
                    </a:lnTo>
                    <a:lnTo>
                      <a:pt x="8537" y="12994"/>
                    </a:lnTo>
                    <a:lnTo>
                      <a:pt x="8537" y="13129"/>
                    </a:lnTo>
                    <a:lnTo>
                      <a:pt x="8407" y="13298"/>
                    </a:lnTo>
                    <a:lnTo>
                      <a:pt x="8407" y="13466"/>
                    </a:lnTo>
                    <a:lnTo>
                      <a:pt x="8407" y="13601"/>
                    </a:lnTo>
                    <a:lnTo>
                      <a:pt x="8278" y="13770"/>
                    </a:lnTo>
                    <a:lnTo>
                      <a:pt x="8278" y="13939"/>
                    </a:lnTo>
                    <a:lnTo>
                      <a:pt x="8278" y="14074"/>
                    </a:lnTo>
                    <a:lnTo>
                      <a:pt x="8278" y="14209"/>
                    </a:lnTo>
                    <a:lnTo>
                      <a:pt x="8019" y="14378"/>
                    </a:lnTo>
                    <a:lnTo>
                      <a:pt x="8019" y="14513"/>
                    </a:lnTo>
                    <a:lnTo>
                      <a:pt x="8019" y="14681"/>
                    </a:lnTo>
                    <a:lnTo>
                      <a:pt x="8019" y="14783"/>
                    </a:lnTo>
                    <a:lnTo>
                      <a:pt x="7890" y="14951"/>
                    </a:lnTo>
                    <a:lnTo>
                      <a:pt x="7890" y="15086"/>
                    </a:lnTo>
                    <a:lnTo>
                      <a:pt x="7890" y="15221"/>
                    </a:lnTo>
                    <a:lnTo>
                      <a:pt x="7890" y="15356"/>
                    </a:lnTo>
                    <a:lnTo>
                      <a:pt x="7760" y="15491"/>
                    </a:lnTo>
                    <a:lnTo>
                      <a:pt x="7760" y="15626"/>
                    </a:lnTo>
                    <a:lnTo>
                      <a:pt x="7760" y="15761"/>
                    </a:lnTo>
                    <a:lnTo>
                      <a:pt x="7760" y="15896"/>
                    </a:lnTo>
                    <a:lnTo>
                      <a:pt x="7631" y="15998"/>
                    </a:lnTo>
                    <a:lnTo>
                      <a:pt x="7631" y="16133"/>
                    </a:lnTo>
                    <a:lnTo>
                      <a:pt x="7631" y="16234"/>
                    </a:lnTo>
                    <a:lnTo>
                      <a:pt x="7631" y="16369"/>
                    </a:lnTo>
                    <a:lnTo>
                      <a:pt x="7502" y="16504"/>
                    </a:lnTo>
                    <a:lnTo>
                      <a:pt x="7502" y="16605"/>
                    </a:lnTo>
                    <a:lnTo>
                      <a:pt x="7502" y="16740"/>
                    </a:lnTo>
                    <a:lnTo>
                      <a:pt x="7502" y="16808"/>
                    </a:lnTo>
                    <a:lnTo>
                      <a:pt x="7243" y="16943"/>
                    </a:lnTo>
                    <a:lnTo>
                      <a:pt x="7243" y="17044"/>
                    </a:lnTo>
                    <a:lnTo>
                      <a:pt x="7243" y="17179"/>
                    </a:lnTo>
                    <a:lnTo>
                      <a:pt x="7243" y="17246"/>
                    </a:lnTo>
                    <a:lnTo>
                      <a:pt x="7114" y="17381"/>
                    </a:lnTo>
                    <a:lnTo>
                      <a:pt x="7114" y="17449"/>
                    </a:lnTo>
                    <a:lnTo>
                      <a:pt x="7114" y="17584"/>
                    </a:lnTo>
                    <a:lnTo>
                      <a:pt x="7114" y="17651"/>
                    </a:lnTo>
                    <a:lnTo>
                      <a:pt x="6984" y="17786"/>
                    </a:lnTo>
                    <a:lnTo>
                      <a:pt x="6984" y="17854"/>
                    </a:lnTo>
                    <a:lnTo>
                      <a:pt x="6984" y="17955"/>
                    </a:lnTo>
                    <a:lnTo>
                      <a:pt x="6855" y="18056"/>
                    </a:lnTo>
                    <a:lnTo>
                      <a:pt x="6855" y="18158"/>
                    </a:lnTo>
                    <a:lnTo>
                      <a:pt x="6855" y="18225"/>
                    </a:lnTo>
                    <a:lnTo>
                      <a:pt x="6855" y="18326"/>
                    </a:lnTo>
                    <a:lnTo>
                      <a:pt x="6726" y="18394"/>
                    </a:lnTo>
                    <a:lnTo>
                      <a:pt x="6726" y="18461"/>
                    </a:lnTo>
                    <a:lnTo>
                      <a:pt x="6726" y="18563"/>
                    </a:lnTo>
                    <a:lnTo>
                      <a:pt x="6726" y="18630"/>
                    </a:lnTo>
                    <a:lnTo>
                      <a:pt x="6467" y="18731"/>
                    </a:lnTo>
                    <a:lnTo>
                      <a:pt x="6467" y="18799"/>
                    </a:lnTo>
                    <a:lnTo>
                      <a:pt x="6467" y="18866"/>
                    </a:lnTo>
                    <a:lnTo>
                      <a:pt x="6467" y="18968"/>
                    </a:lnTo>
                    <a:lnTo>
                      <a:pt x="6338" y="19001"/>
                    </a:lnTo>
                    <a:lnTo>
                      <a:pt x="6338" y="19069"/>
                    </a:lnTo>
                    <a:lnTo>
                      <a:pt x="6338" y="19170"/>
                    </a:lnTo>
                    <a:lnTo>
                      <a:pt x="6338" y="19204"/>
                    </a:lnTo>
                    <a:lnTo>
                      <a:pt x="6208" y="19271"/>
                    </a:lnTo>
                    <a:lnTo>
                      <a:pt x="6208" y="19339"/>
                    </a:lnTo>
                    <a:lnTo>
                      <a:pt x="6208" y="19406"/>
                    </a:lnTo>
                    <a:lnTo>
                      <a:pt x="6208" y="19474"/>
                    </a:lnTo>
                    <a:lnTo>
                      <a:pt x="6079" y="19541"/>
                    </a:lnTo>
                    <a:lnTo>
                      <a:pt x="6079" y="19575"/>
                    </a:lnTo>
                    <a:lnTo>
                      <a:pt x="6079" y="19643"/>
                    </a:lnTo>
                    <a:lnTo>
                      <a:pt x="6079" y="19676"/>
                    </a:lnTo>
                    <a:lnTo>
                      <a:pt x="5950" y="19744"/>
                    </a:lnTo>
                    <a:lnTo>
                      <a:pt x="5950" y="19811"/>
                    </a:lnTo>
                    <a:lnTo>
                      <a:pt x="5950" y="19845"/>
                    </a:lnTo>
                    <a:lnTo>
                      <a:pt x="5691" y="19879"/>
                    </a:lnTo>
                    <a:lnTo>
                      <a:pt x="5691" y="19980"/>
                    </a:lnTo>
                    <a:lnTo>
                      <a:pt x="5691" y="20014"/>
                    </a:lnTo>
                    <a:lnTo>
                      <a:pt x="5691" y="20048"/>
                    </a:lnTo>
                    <a:lnTo>
                      <a:pt x="5562" y="20081"/>
                    </a:lnTo>
                    <a:lnTo>
                      <a:pt x="5562" y="20149"/>
                    </a:lnTo>
                    <a:lnTo>
                      <a:pt x="5562" y="20183"/>
                    </a:lnTo>
                    <a:lnTo>
                      <a:pt x="5562" y="20216"/>
                    </a:lnTo>
                    <a:lnTo>
                      <a:pt x="5432" y="20250"/>
                    </a:lnTo>
                    <a:lnTo>
                      <a:pt x="5432" y="20284"/>
                    </a:lnTo>
                    <a:lnTo>
                      <a:pt x="5432" y="20351"/>
                    </a:lnTo>
                    <a:lnTo>
                      <a:pt x="5432" y="20385"/>
                    </a:lnTo>
                    <a:lnTo>
                      <a:pt x="5303" y="20419"/>
                    </a:lnTo>
                    <a:lnTo>
                      <a:pt x="5303" y="20453"/>
                    </a:lnTo>
                    <a:lnTo>
                      <a:pt x="5303" y="20486"/>
                    </a:lnTo>
                    <a:lnTo>
                      <a:pt x="5174" y="20554"/>
                    </a:lnTo>
                    <a:lnTo>
                      <a:pt x="5174" y="20588"/>
                    </a:lnTo>
                    <a:lnTo>
                      <a:pt x="5174" y="20621"/>
                    </a:lnTo>
                    <a:lnTo>
                      <a:pt x="4915" y="20655"/>
                    </a:lnTo>
                    <a:lnTo>
                      <a:pt x="4915" y="20689"/>
                    </a:lnTo>
                    <a:lnTo>
                      <a:pt x="4915" y="20756"/>
                    </a:lnTo>
                    <a:lnTo>
                      <a:pt x="4786" y="20756"/>
                    </a:lnTo>
                    <a:lnTo>
                      <a:pt x="4786" y="20790"/>
                    </a:lnTo>
                    <a:lnTo>
                      <a:pt x="4786" y="20824"/>
                    </a:lnTo>
                    <a:lnTo>
                      <a:pt x="4656" y="20858"/>
                    </a:lnTo>
                    <a:lnTo>
                      <a:pt x="4656" y="20891"/>
                    </a:lnTo>
                    <a:lnTo>
                      <a:pt x="4527" y="20891"/>
                    </a:lnTo>
                    <a:lnTo>
                      <a:pt x="4527" y="20959"/>
                    </a:lnTo>
                    <a:lnTo>
                      <a:pt x="4527" y="20993"/>
                    </a:lnTo>
                    <a:lnTo>
                      <a:pt x="4398" y="20993"/>
                    </a:lnTo>
                    <a:lnTo>
                      <a:pt x="4398" y="21060"/>
                    </a:lnTo>
                    <a:lnTo>
                      <a:pt x="4139" y="21060"/>
                    </a:lnTo>
                    <a:lnTo>
                      <a:pt x="4398" y="21026"/>
                    </a:lnTo>
                    <a:lnTo>
                      <a:pt x="4398" y="21060"/>
                    </a:lnTo>
                    <a:lnTo>
                      <a:pt x="4139" y="21060"/>
                    </a:lnTo>
                    <a:lnTo>
                      <a:pt x="4139" y="21094"/>
                    </a:lnTo>
                    <a:lnTo>
                      <a:pt x="4010" y="21161"/>
                    </a:lnTo>
                    <a:lnTo>
                      <a:pt x="3880" y="21195"/>
                    </a:lnTo>
                    <a:lnTo>
                      <a:pt x="4139" y="21094"/>
                    </a:lnTo>
                    <a:lnTo>
                      <a:pt x="4010" y="21161"/>
                    </a:lnTo>
                    <a:lnTo>
                      <a:pt x="3880" y="21195"/>
                    </a:lnTo>
                    <a:lnTo>
                      <a:pt x="3880" y="21229"/>
                    </a:lnTo>
                    <a:lnTo>
                      <a:pt x="3751" y="21229"/>
                    </a:lnTo>
                    <a:lnTo>
                      <a:pt x="3751" y="21263"/>
                    </a:lnTo>
                    <a:lnTo>
                      <a:pt x="3622" y="21296"/>
                    </a:lnTo>
                    <a:lnTo>
                      <a:pt x="3234" y="21364"/>
                    </a:lnTo>
                    <a:lnTo>
                      <a:pt x="3622" y="21263"/>
                    </a:lnTo>
                    <a:lnTo>
                      <a:pt x="3363" y="21364"/>
                    </a:lnTo>
                    <a:lnTo>
                      <a:pt x="3234" y="21364"/>
                    </a:lnTo>
                    <a:lnTo>
                      <a:pt x="3234" y="21398"/>
                    </a:lnTo>
                    <a:lnTo>
                      <a:pt x="3622" y="21296"/>
                    </a:lnTo>
                    <a:lnTo>
                      <a:pt x="3363" y="21364"/>
                    </a:lnTo>
                    <a:lnTo>
                      <a:pt x="3104" y="21398"/>
                    </a:lnTo>
                    <a:lnTo>
                      <a:pt x="3363" y="21296"/>
                    </a:lnTo>
                    <a:lnTo>
                      <a:pt x="3234" y="21398"/>
                    </a:lnTo>
                    <a:lnTo>
                      <a:pt x="3104" y="21398"/>
                    </a:lnTo>
                    <a:lnTo>
                      <a:pt x="2975" y="21431"/>
                    </a:lnTo>
                    <a:lnTo>
                      <a:pt x="3234" y="21364"/>
                    </a:lnTo>
                    <a:lnTo>
                      <a:pt x="3104" y="21398"/>
                    </a:lnTo>
                    <a:lnTo>
                      <a:pt x="2975" y="21431"/>
                    </a:lnTo>
                    <a:lnTo>
                      <a:pt x="2846" y="21431"/>
                    </a:lnTo>
                    <a:lnTo>
                      <a:pt x="2846" y="21465"/>
                    </a:lnTo>
                    <a:lnTo>
                      <a:pt x="2587" y="21465"/>
                    </a:lnTo>
                    <a:lnTo>
                      <a:pt x="2328" y="21499"/>
                    </a:lnTo>
                    <a:lnTo>
                      <a:pt x="1811" y="21499"/>
                    </a:lnTo>
                    <a:lnTo>
                      <a:pt x="2457" y="21465"/>
                    </a:lnTo>
                    <a:lnTo>
                      <a:pt x="2457" y="21499"/>
                    </a:lnTo>
                    <a:lnTo>
                      <a:pt x="2199" y="21566"/>
                    </a:lnTo>
                    <a:lnTo>
                      <a:pt x="1811" y="21566"/>
                    </a:lnTo>
                    <a:lnTo>
                      <a:pt x="1681" y="21566"/>
                    </a:lnTo>
                    <a:lnTo>
                      <a:pt x="2457" y="21499"/>
                    </a:lnTo>
                    <a:lnTo>
                      <a:pt x="2328" y="21499"/>
                    </a:lnTo>
                    <a:lnTo>
                      <a:pt x="2069" y="21566"/>
                    </a:lnTo>
                    <a:lnTo>
                      <a:pt x="1681" y="21566"/>
                    </a:lnTo>
                    <a:lnTo>
                      <a:pt x="2328" y="21499"/>
                    </a:lnTo>
                    <a:lnTo>
                      <a:pt x="1811" y="21566"/>
                    </a:lnTo>
                    <a:lnTo>
                      <a:pt x="1552" y="21566"/>
                    </a:lnTo>
                    <a:lnTo>
                      <a:pt x="2199" y="21499"/>
                    </a:lnTo>
                    <a:lnTo>
                      <a:pt x="1811" y="21600"/>
                    </a:lnTo>
                    <a:lnTo>
                      <a:pt x="1552" y="21600"/>
                    </a:lnTo>
                    <a:lnTo>
                      <a:pt x="1423" y="21600"/>
                    </a:lnTo>
                    <a:lnTo>
                      <a:pt x="2069" y="21499"/>
                    </a:lnTo>
                    <a:lnTo>
                      <a:pt x="1681" y="21600"/>
                    </a:lnTo>
                    <a:lnTo>
                      <a:pt x="1423" y="21600"/>
                    </a:lnTo>
                    <a:lnTo>
                      <a:pt x="2069" y="21566"/>
                    </a:lnTo>
                    <a:lnTo>
                      <a:pt x="1681" y="21600"/>
                    </a:lnTo>
                    <a:lnTo>
                      <a:pt x="1293" y="21600"/>
                    </a:lnTo>
                    <a:lnTo>
                      <a:pt x="1811" y="21566"/>
                    </a:lnTo>
                    <a:lnTo>
                      <a:pt x="1552" y="21600"/>
                    </a:lnTo>
                    <a:lnTo>
                      <a:pt x="1293" y="21600"/>
                    </a:lnTo>
                    <a:lnTo>
                      <a:pt x="2457" y="21263"/>
                    </a:lnTo>
                    <a:lnTo>
                      <a:pt x="2457" y="21296"/>
                    </a:lnTo>
                    <a:lnTo>
                      <a:pt x="0" y="21296"/>
                    </a:lnTo>
                    <a:close/>
                    <a:moveTo>
                      <a:pt x="0" y="21296"/>
                    </a:moveTo>
                  </a:path>
                </a:pathLst>
              </a:cu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endParaRPr lang="en-US"/>
              </a:p>
            </p:txBody>
          </p:sp>
          <p:sp>
            <p:nvSpPr>
              <p:cNvPr id="224" name="Line 9"/>
              <p:cNvSpPr>
                <a:spLocks noChangeShapeType="1"/>
              </p:cNvSpPr>
              <p:nvPr/>
            </p:nvSpPr>
            <p:spPr bwMode="auto">
              <a:xfrm flipH="1">
                <a:off x="990600" y="3484563"/>
                <a:ext cx="69056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5" name="Line 10"/>
              <p:cNvSpPr>
                <a:spLocks noChangeShapeType="1"/>
              </p:cNvSpPr>
              <p:nvPr/>
            </p:nvSpPr>
            <p:spPr bwMode="auto">
              <a:xfrm rot="10800000" flipH="1">
                <a:off x="1906588" y="3479800"/>
                <a:ext cx="1095375"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6" name="Line 11"/>
              <p:cNvSpPr>
                <a:spLocks noChangeShapeType="1"/>
              </p:cNvSpPr>
              <p:nvPr/>
            </p:nvSpPr>
            <p:spPr bwMode="auto">
              <a:xfrm rot="10800000" flipH="1">
                <a:off x="3222625" y="3479800"/>
                <a:ext cx="1085850"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7" name="Line 12"/>
              <p:cNvSpPr>
                <a:spLocks noChangeShapeType="1"/>
              </p:cNvSpPr>
              <p:nvPr/>
            </p:nvSpPr>
            <p:spPr bwMode="auto">
              <a:xfrm>
                <a:off x="4554538" y="3479800"/>
                <a:ext cx="1095375"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8" name="Line 13"/>
              <p:cNvSpPr>
                <a:spLocks noChangeShapeType="1"/>
              </p:cNvSpPr>
              <p:nvPr/>
            </p:nvSpPr>
            <p:spPr bwMode="auto">
              <a:xfrm rot="10800000" flipH="1">
                <a:off x="5870575" y="3479800"/>
                <a:ext cx="1095375"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9" name="Line 14"/>
              <p:cNvSpPr>
                <a:spLocks noChangeShapeType="1"/>
              </p:cNvSpPr>
              <p:nvPr/>
            </p:nvSpPr>
            <p:spPr bwMode="auto">
              <a:xfrm rot="10800000" flipH="1">
                <a:off x="7196138" y="3478213"/>
                <a:ext cx="850900" cy="63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30" name="Line 19"/>
              <p:cNvSpPr>
                <a:spLocks noChangeShapeType="1"/>
              </p:cNvSpPr>
              <p:nvPr/>
            </p:nvSpPr>
            <p:spPr bwMode="auto">
              <a:xfrm flipH="1">
                <a:off x="3149600" y="2905125"/>
                <a:ext cx="274638" cy="1588"/>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31" name="Line 20"/>
              <p:cNvSpPr>
                <a:spLocks noChangeShapeType="1"/>
              </p:cNvSpPr>
              <p:nvPr/>
            </p:nvSpPr>
            <p:spPr bwMode="auto">
              <a:xfrm>
                <a:off x="2773363" y="2905125"/>
                <a:ext cx="274637" cy="1588"/>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32" name="Rectangle 21"/>
              <p:cNvSpPr>
                <a:spLocks/>
              </p:cNvSpPr>
              <p:nvPr/>
            </p:nvSpPr>
            <p:spPr bwMode="auto">
              <a:xfrm>
                <a:off x="4957842" y="2358132"/>
                <a:ext cx="284003" cy="41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2400" i="1">
                    <a:solidFill>
                      <a:srgbClr val="0000DE"/>
                    </a:solidFill>
                    <a:latin typeface="Times New Roman" charset="0"/>
                    <a:cs typeface="Times New Roman" charset="0"/>
                    <a:sym typeface="Times New Roman" charset="0"/>
                  </a:rPr>
                  <a:t>f</a:t>
                </a:r>
                <a:r>
                  <a:rPr lang="en-US" sz="2400" baseline="-25000">
                    <a:solidFill>
                      <a:srgbClr val="0000DE"/>
                    </a:solidFill>
                    <a:latin typeface="Gill Sans" charset="0"/>
                    <a:cs typeface="Times New Roman" charset="0"/>
                    <a:sym typeface="Gill Sans" charset="0"/>
                  </a:rPr>
                  <a:t>r</a:t>
                </a:r>
                <a:endParaRPr lang="en-US" sz="2400" baseline="-25000" dirty="0">
                  <a:solidFill>
                    <a:srgbClr val="0000DE"/>
                  </a:solidFill>
                  <a:latin typeface="Gill Sans" charset="0"/>
                  <a:cs typeface="Times New Roman" charset="0"/>
                  <a:sym typeface="Gill Sans" charset="0"/>
                </a:endParaRPr>
              </a:p>
            </p:txBody>
          </p:sp>
          <p:sp>
            <p:nvSpPr>
              <p:cNvPr id="233" name="Line 24"/>
              <p:cNvSpPr>
                <a:spLocks noChangeShapeType="1"/>
              </p:cNvSpPr>
              <p:nvPr/>
            </p:nvSpPr>
            <p:spPr bwMode="auto">
              <a:xfrm>
                <a:off x="4886325" y="2379663"/>
                <a:ext cx="425450" cy="1587"/>
              </a:xfrm>
              <a:prstGeom prst="line">
                <a:avLst/>
              </a:prstGeom>
              <a:noFill/>
              <a:ln w="12700">
                <a:solidFill>
                  <a:srgbClr val="0000DE"/>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34" name="Rectangle 25"/>
              <p:cNvSpPr>
                <a:spLocks/>
              </p:cNvSpPr>
              <p:nvPr/>
            </p:nvSpPr>
            <p:spPr bwMode="auto">
              <a:xfrm>
                <a:off x="4972014" y="1998663"/>
                <a:ext cx="215970" cy="41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2400" dirty="0">
                    <a:solidFill>
                      <a:srgbClr val="0000DE"/>
                    </a:solidFill>
                    <a:cs typeface="Arial" charset="0"/>
                    <a:sym typeface="Arial" charset="0"/>
                  </a:rPr>
                  <a:t>1</a:t>
                </a:r>
              </a:p>
            </p:txBody>
          </p:sp>
          <p:sp>
            <p:nvSpPr>
              <p:cNvPr id="235" name="Line 42"/>
              <p:cNvSpPr>
                <a:spLocks noChangeShapeType="1"/>
              </p:cNvSpPr>
              <p:nvPr/>
            </p:nvSpPr>
            <p:spPr bwMode="auto">
              <a:xfrm>
                <a:off x="5354638" y="2379663"/>
                <a:ext cx="427037" cy="1587"/>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36" name="Line 43"/>
              <p:cNvSpPr>
                <a:spLocks noChangeShapeType="1"/>
              </p:cNvSpPr>
              <p:nvPr/>
            </p:nvSpPr>
            <p:spPr bwMode="auto">
              <a:xfrm flipH="1">
                <a:off x="4398963" y="2379663"/>
                <a:ext cx="427037" cy="1587"/>
              </a:xfrm>
              <a:prstGeom prst="line">
                <a:avLst/>
              </a:prstGeom>
              <a:noFill/>
              <a:ln w="127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37" name="Rectangle 49"/>
              <p:cNvSpPr>
                <a:spLocks/>
              </p:cNvSpPr>
              <p:nvPr/>
            </p:nvSpPr>
            <p:spPr bwMode="auto">
              <a:xfrm>
                <a:off x="7258162" y="3665538"/>
                <a:ext cx="610963" cy="34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2000">
                    <a:solidFill>
                      <a:srgbClr val="0000DE"/>
                    </a:solidFill>
                    <a:cs typeface="Arial" charset="0"/>
                    <a:sym typeface="Arial" charset="0"/>
                  </a:rPr>
                  <a:t>Time</a:t>
                </a:r>
              </a:p>
            </p:txBody>
          </p:sp>
          <p:sp>
            <p:nvSpPr>
              <p:cNvPr id="238" name="Line 50"/>
              <p:cNvSpPr>
                <a:spLocks noChangeShapeType="1"/>
              </p:cNvSpPr>
              <p:nvPr/>
            </p:nvSpPr>
            <p:spPr bwMode="auto">
              <a:xfrm>
                <a:off x="7088188" y="3656013"/>
                <a:ext cx="974725" cy="1587"/>
              </a:xfrm>
              <a:prstGeom prst="line">
                <a:avLst/>
              </a:prstGeom>
              <a:noFill/>
              <a:ln w="25400">
                <a:solidFill>
                  <a:srgbClr val="0000DE"/>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39" name="Rectangle 55"/>
              <p:cNvSpPr>
                <a:spLocks noChangeArrowheads="1"/>
              </p:cNvSpPr>
              <p:nvPr/>
            </p:nvSpPr>
            <p:spPr bwMode="auto">
              <a:xfrm>
                <a:off x="2228129" y="2778170"/>
                <a:ext cx="596013" cy="52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dirty="0" err="1" smtClean="0">
                    <a:solidFill>
                      <a:srgbClr val="0000FF"/>
                    </a:solidFill>
                    <a:latin typeface="Symbol" charset="0"/>
                  </a:rPr>
                  <a:t>Dn</a:t>
                </a:r>
                <a:endParaRPr lang="en-US" sz="2400" b="1" dirty="0">
                  <a:solidFill>
                    <a:srgbClr val="0000FF"/>
                  </a:solidFill>
                  <a:latin typeface="Symbol" charset="0"/>
                </a:endParaRPr>
              </a:p>
            </p:txBody>
          </p:sp>
        </p:grpSp>
        <p:sp>
          <p:nvSpPr>
            <p:cNvPr id="217" name="Line 24"/>
            <p:cNvSpPr>
              <a:spLocks noChangeShapeType="1"/>
            </p:cNvSpPr>
            <p:nvPr/>
          </p:nvSpPr>
          <p:spPr bwMode="auto">
            <a:xfrm>
              <a:off x="2310799" y="5327476"/>
              <a:ext cx="425450" cy="1587"/>
            </a:xfrm>
            <a:prstGeom prst="line">
              <a:avLst/>
            </a:prstGeom>
            <a:noFill/>
            <a:ln w="12700">
              <a:solidFill>
                <a:srgbClr val="0000DE"/>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8" name="Rectangle 25"/>
            <p:cNvSpPr>
              <a:spLocks/>
            </p:cNvSpPr>
            <p:nvPr/>
          </p:nvSpPr>
          <p:spPr bwMode="auto">
            <a:xfrm>
              <a:off x="2396489" y="4946476"/>
              <a:ext cx="215970" cy="41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2400" dirty="0">
                  <a:solidFill>
                    <a:srgbClr val="0000DE"/>
                  </a:solidFill>
                  <a:cs typeface="Arial" charset="0"/>
                  <a:sym typeface="Arial" charset="0"/>
                </a:rPr>
                <a:t>1</a:t>
              </a:r>
            </a:p>
          </p:txBody>
        </p:sp>
      </p:grpSp>
      <p:grpSp>
        <p:nvGrpSpPr>
          <p:cNvPr id="240" name="Group 10"/>
          <p:cNvGrpSpPr>
            <a:grpSpLocks/>
          </p:cNvGrpSpPr>
          <p:nvPr/>
        </p:nvGrpSpPr>
        <p:grpSpPr bwMode="auto">
          <a:xfrm>
            <a:off x="3563694" y="5356144"/>
            <a:ext cx="5580306" cy="733177"/>
            <a:chOff x="272" y="3294"/>
            <a:chExt cx="5420" cy="713"/>
          </a:xfrm>
        </p:grpSpPr>
        <p:pic>
          <p:nvPicPr>
            <p:cNvPr id="241" name="Picture 11" descr="ruler_new"/>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2" y="3294"/>
              <a:ext cx="5420" cy="538"/>
            </a:xfrm>
            <a:prstGeom prst="rect">
              <a:avLst/>
            </a:prstGeom>
            <a:noFill/>
            <a:ln w="9525">
              <a:noFill/>
              <a:miter lim="800000"/>
              <a:headEnd/>
              <a:tailEnd/>
            </a:ln>
          </p:spPr>
        </p:pic>
        <p:sp>
          <p:nvSpPr>
            <p:cNvPr id="242" name="Line 12"/>
            <p:cNvSpPr>
              <a:spLocks noChangeShapeType="1"/>
            </p:cNvSpPr>
            <p:nvPr/>
          </p:nvSpPr>
          <p:spPr bwMode="auto">
            <a:xfrm flipV="1">
              <a:off x="948" y="3612"/>
              <a:ext cx="136" cy="136"/>
            </a:xfrm>
            <a:prstGeom prst="line">
              <a:avLst/>
            </a:prstGeom>
            <a:noFill/>
            <a:ln w="15875">
              <a:solidFill>
                <a:srgbClr val="FF0000"/>
              </a:solidFill>
              <a:round/>
              <a:headEnd/>
              <a:tailEnd/>
            </a:ln>
          </p:spPr>
          <p:txBody>
            <a:bodyPr>
              <a:spAutoFit/>
            </a:bodyPr>
            <a:lstStyle/>
            <a:p>
              <a:endParaRPr lang="de-DE"/>
            </a:p>
          </p:txBody>
        </p:sp>
        <p:sp>
          <p:nvSpPr>
            <p:cNvPr id="243" name="Line 13"/>
            <p:cNvSpPr>
              <a:spLocks noChangeShapeType="1"/>
            </p:cNvSpPr>
            <p:nvPr/>
          </p:nvSpPr>
          <p:spPr bwMode="auto">
            <a:xfrm>
              <a:off x="1065" y="3711"/>
              <a:ext cx="137" cy="37"/>
            </a:xfrm>
            <a:prstGeom prst="line">
              <a:avLst/>
            </a:prstGeom>
            <a:noFill/>
            <a:ln w="25400">
              <a:solidFill>
                <a:srgbClr val="FF0000"/>
              </a:solidFill>
              <a:round/>
              <a:headEnd/>
              <a:tailEnd type="triangle" w="med" len="med"/>
            </a:ln>
          </p:spPr>
          <p:txBody>
            <a:bodyPr>
              <a:spAutoFit/>
            </a:bodyPr>
            <a:lstStyle/>
            <a:p>
              <a:endParaRPr lang="de-DE"/>
            </a:p>
          </p:txBody>
        </p:sp>
        <p:sp>
          <p:nvSpPr>
            <p:cNvPr id="244" name="Text Box 14"/>
            <p:cNvSpPr txBox="1">
              <a:spLocks noChangeArrowheads="1"/>
            </p:cNvSpPr>
            <p:nvPr/>
          </p:nvSpPr>
          <p:spPr bwMode="auto">
            <a:xfrm>
              <a:off x="1162" y="3648"/>
              <a:ext cx="410" cy="359"/>
            </a:xfrm>
            <a:prstGeom prst="rect">
              <a:avLst/>
            </a:prstGeom>
            <a:noFill/>
            <a:ln w="9525" algn="ctr">
              <a:noFill/>
              <a:miter lim="800000"/>
              <a:headEnd/>
              <a:tailEnd/>
            </a:ln>
          </p:spPr>
          <p:txBody>
            <a:bodyPr wrap="none">
              <a:spAutoFit/>
            </a:bodyPr>
            <a:lstStyle/>
            <a:p>
              <a:r>
                <a:rPr lang="en-US" b="1" dirty="0">
                  <a:solidFill>
                    <a:srgbClr val="CC0000"/>
                  </a:solidFill>
                </a:rPr>
                <a:t>Hz</a:t>
              </a:r>
            </a:p>
          </p:txBody>
        </p:sp>
      </p:grpSp>
    </p:spTree>
    <p:extLst>
      <p:ext uri="{BB962C8B-B14F-4D97-AF65-F5344CB8AC3E}">
        <p14:creationId xmlns:p14="http://schemas.microsoft.com/office/powerpoint/2010/main" val="3521927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blinds(horizontal)">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1"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checkerboard(across)">
                                      <p:cBhvr>
                                        <p:cTn id="12" dur="5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137"/>
                                        </p:tgtEl>
                                      </p:cBhvr>
                                    </p:animEffect>
                                    <p:set>
                                      <p:cBhvr>
                                        <p:cTn id="17" dur="1" fill="hold">
                                          <p:stCondLst>
                                            <p:cond delay="499"/>
                                          </p:stCondLst>
                                        </p:cTn>
                                        <p:tgtEl>
                                          <p:spTgt spid="13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6"/>
                                        </p:tgtEl>
                                        <p:attrNameLst>
                                          <p:attrName>style.visibility</p:attrName>
                                        </p:attrNameLst>
                                      </p:cBhvr>
                                      <p:to>
                                        <p:strVal val="visible"/>
                                      </p:to>
                                    </p:set>
                                  </p:childTnLst>
                                </p:cTn>
                              </p:par>
                            </p:childTnLst>
                          </p:cTn>
                        </p:par>
                        <p:par>
                          <p:cTn id="22" fill="hold">
                            <p:stCondLst>
                              <p:cond delay="0"/>
                            </p:stCondLst>
                            <p:childTnLst>
                              <p:par>
                                <p:cTn id="23" presetID="0" presetClass="path" presetSubtype="0" repeatCount="10000" fill="hold" grpId="1" nodeType="afterEffect">
                                  <p:stCondLst>
                                    <p:cond delay="0"/>
                                  </p:stCondLst>
                                  <p:childTnLst>
                                    <p:animMotion origin="layout" path="M 1.61402E-6 5.78302E-7 L 0.75026 0.00393 " pathEditMode="relative" rAng="0" ptsTypes="AA">
                                      <p:cBhvr>
                                        <p:cTn id="24" dur="2000" fill="hold"/>
                                        <p:tgtEl>
                                          <p:spTgt spid="136"/>
                                        </p:tgtEl>
                                        <p:attrNameLst>
                                          <p:attrName>ppt_x</p:attrName>
                                          <p:attrName>ppt_y</p:attrName>
                                        </p:attrNameLst>
                                      </p:cBhvr>
                                      <p:rCtr x="37504" y="1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6" grpId="1" animBg="1"/>
      <p:bldP spid="137" grpId="0" animBg="1"/>
      <p:bldP spid="137" grpId="1" animBg="1"/>
      <p:bldP spid="1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9" descr="IONPENNY"/>
          <p:cNvPicPr>
            <a:picLocks noChangeAspect="1" noChangeArrowheads="1"/>
          </p:cNvPicPr>
          <p:nvPr/>
        </p:nvPicPr>
        <p:blipFill>
          <a:blip r:embed="rId3" cstate="print"/>
          <a:srcRect/>
          <a:stretch>
            <a:fillRect/>
          </a:stretch>
        </p:blipFill>
        <p:spPr bwMode="auto">
          <a:xfrm>
            <a:off x="356845" y="3744105"/>
            <a:ext cx="3239099" cy="2462508"/>
          </a:xfrm>
          <a:prstGeom prst="rect">
            <a:avLst/>
          </a:prstGeom>
          <a:noFill/>
        </p:spPr>
      </p:pic>
      <p:sp>
        <p:nvSpPr>
          <p:cNvPr id="13" name="Text Box 22"/>
          <p:cNvSpPr txBox="1">
            <a:spLocks noChangeArrowheads="1"/>
          </p:cNvSpPr>
          <p:nvPr/>
        </p:nvSpPr>
        <p:spPr bwMode="auto">
          <a:xfrm>
            <a:off x="6149897" y="3254532"/>
            <a:ext cx="2994105" cy="369332"/>
          </a:xfrm>
          <a:prstGeom prst="rect">
            <a:avLst/>
          </a:prstGeom>
          <a:noFill/>
          <a:ln w="9525">
            <a:noFill/>
            <a:miter lim="800000"/>
            <a:headEnd/>
            <a:tailEnd/>
          </a:ln>
          <a:effectLst/>
        </p:spPr>
        <p:txBody>
          <a:bodyPr wrap="square">
            <a:spAutoFit/>
          </a:bodyPr>
          <a:lstStyle/>
          <a:p>
            <a:pPr algn="ctr"/>
            <a:r>
              <a:rPr lang="en-US" b="1" dirty="0"/>
              <a:t>O</a:t>
            </a:r>
            <a:r>
              <a:rPr lang="en-US" b="1" dirty="0" smtClean="0"/>
              <a:t>ptical lattice </a:t>
            </a:r>
            <a:r>
              <a:rPr lang="en-US" b="1" dirty="0" smtClean="0"/>
              <a:t>clocks</a:t>
            </a:r>
            <a:endParaRPr lang="en-US" b="1" dirty="0"/>
          </a:p>
        </p:txBody>
      </p:sp>
      <p:pic>
        <p:nvPicPr>
          <p:cNvPr id="15" name="Picture 14" descr="Strontium.Lattice.jpg"/>
          <p:cNvPicPr>
            <a:picLocks noChangeAspect="1"/>
          </p:cNvPicPr>
          <p:nvPr/>
        </p:nvPicPr>
        <p:blipFill>
          <a:blip r:embed="rId4" cstate="print"/>
          <a:srcRect/>
          <a:stretch>
            <a:fillRect/>
          </a:stretch>
        </p:blipFill>
        <p:spPr bwMode="auto">
          <a:xfrm>
            <a:off x="6464222" y="850901"/>
            <a:ext cx="2295524" cy="2409787"/>
          </a:xfrm>
          <a:prstGeom prst="rect">
            <a:avLst/>
          </a:prstGeom>
          <a:noFill/>
          <a:ln w="9525">
            <a:solidFill>
              <a:schemeClr val="tx1"/>
            </a:solidFill>
            <a:miter lim="800000"/>
            <a:headEnd/>
            <a:tailEnd/>
          </a:ln>
        </p:spPr>
      </p:pic>
      <p:pic>
        <p:nvPicPr>
          <p:cNvPr id="16" name="Picture 15"/>
          <p:cNvPicPr>
            <a:picLocks noChangeAspect="1"/>
          </p:cNvPicPr>
          <p:nvPr/>
        </p:nvPicPr>
        <p:blipFill rotWithShape="1">
          <a:blip r:embed="rId5"/>
          <a:srcRect r="30840"/>
          <a:stretch/>
        </p:blipFill>
        <p:spPr>
          <a:xfrm>
            <a:off x="356843" y="822539"/>
            <a:ext cx="1608320" cy="2616200"/>
          </a:xfrm>
          <a:prstGeom prst="rect">
            <a:avLst/>
          </a:prstGeom>
        </p:spPr>
      </p:pic>
      <p:sp>
        <p:nvSpPr>
          <p:cNvPr id="17" name="Text Box 18"/>
          <p:cNvSpPr txBox="1">
            <a:spLocks noChangeArrowheads="1"/>
          </p:cNvSpPr>
          <p:nvPr/>
        </p:nvSpPr>
        <p:spPr bwMode="auto">
          <a:xfrm>
            <a:off x="719845" y="6002686"/>
            <a:ext cx="2711475" cy="369332"/>
          </a:xfrm>
          <a:prstGeom prst="rect">
            <a:avLst/>
          </a:prstGeom>
          <a:noFill/>
          <a:ln w="9525">
            <a:noFill/>
            <a:miter lim="800000"/>
            <a:headEnd/>
            <a:tailEnd/>
          </a:ln>
          <a:effectLst/>
        </p:spPr>
        <p:txBody>
          <a:bodyPr wrap="square">
            <a:spAutoFit/>
          </a:bodyPr>
          <a:lstStyle/>
          <a:p>
            <a:pPr algn="ctr"/>
            <a:r>
              <a:rPr lang="en-US" b="1" dirty="0" smtClean="0"/>
              <a:t>Single Ion </a:t>
            </a:r>
            <a:r>
              <a:rPr lang="en-US" b="1" dirty="0" smtClean="0"/>
              <a:t>Clocks</a:t>
            </a:r>
            <a:endParaRPr lang="en-US" b="1" dirty="0"/>
          </a:p>
        </p:txBody>
      </p:sp>
      <p:sp>
        <p:nvSpPr>
          <p:cNvPr id="18" name="Text Box 18"/>
          <p:cNvSpPr txBox="1">
            <a:spLocks noChangeArrowheads="1"/>
          </p:cNvSpPr>
          <p:nvPr/>
        </p:nvSpPr>
        <p:spPr bwMode="auto">
          <a:xfrm>
            <a:off x="307302" y="3445862"/>
            <a:ext cx="1865978" cy="369332"/>
          </a:xfrm>
          <a:prstGeom prst="rect">
            <a:avLst/>
          </a:prstGeom>
          <a:noFill/>
          <a:ln w="9525">
            <a:noFill/>
            <a:miter lim="800000"/>
            <a:headEnd/>
            <a:tailEnd/>
          </a:ln>
          <a:effectLst/>
        </p:spPr>
        <p:txBody>
          <a:bodyPr wrap="none">
            <a:spAutoFit/>
          </a:bodyPr>
          <a:lstStyle/>
          <a:p>
            <a:pPr algn="ctr"/>
            <a:r>
              <a:rPr lang="en-US" b="1" dirty="0" smtClean="0"/>
              <a:t>Cs Fountain Clock</a:t>
            </a:r>
            <a:endParaRPr lang="en-US" b="1" dirty="0"/>
          </a:p>
        </p:txBody>
      </p:sp>
      <p:pic>
        <p:nvPicPr>
          <p:cNvPr id="19" name="Picture 29" descr="CSAC3_rice_good"/>
          <p:cNvPicPr>
            <a:picLocks noChangeAspect="1" noChangeArrowheads="1"/>
          </p:cNvPicPr>
          <p:nvPr/>
        </p:nvPicPr>
        <p:blipFill>
          <a:blip r:embed="rId6" cstate="print"/>
          <a:srcRect/>
          <a:stretch>
            <a:fillRect/>
          </a:stretch>
        </p:blipFill>
        <p:spPr bwMode="auto">
          <a:xfrm>
            <a:off x="2904556" y="850901"/>
            <a:ext cx="2861733" cy="2146300"/>
          </a:xfrm>
          <a:prstGeom prst="rect">
            <a:avLst/>
          </a:prstGeom>
          <a:noFill/>
          <a:ln w="9525">
            <a:solidFill>
              <a:schemeClr val="tx1"/>
            </a:solidFill>
            <a:miter lim="800000"/>
            <a:headEnd/>
            <a:tailEnd/>
          </a:ln>
        </p:spPr>
      </p:pic>
      <p:sp>
        <p:nvSpPr>
          <p:cNvPr id="20" name="Text Box 22"/>
          <p:cNvSpPr txBox="1">
            <a:spLocks noChangeArrowheads="1"/>
          </p:cNvSpPr>
          <p:nvPr/>
        </p:nvSpPr>
        <p:spPr bwMode="auto">
          <a:xfrm>
            <a:off x="2937064" y="3017069"/>
            <a:ext cx="2794900" cy="369332"/>
          </a:xfrm>
          <a:prstGeom prst="rect">
            <a:avLst/>
          </a:prstGeom>
          <a:noFill/>
          <a:ln w="9525">
            <a:noFill/>
            <a:miter lim="800000"/>
            <a:headEnd/>
            <a:tailEnd/>
          </a:ln>
          <a:effectLst/>
        </p:spPr>
        <p:txBody>
          <a:bodyPr wrap="square">
            <a:spAutoFit/>
          </a:bodyPr>
          <a:lstStyle/>
          <a:p>
            <a:pPr algn="ctr"/>
            <a:r>
              <a:rPr lang="en-US" b="1" dirty="0" smtClean="0"/>
              <a:t>Chip-Scale </a:t>
            </a:r>
            <a:r>
              <a:rPr lang="en-US" b="1" dirty="0" smtClean="0"/>
              <a:t>Clocks</a:t>
            </a:r>
            <a:endParaRPr lang="en-US" b="1" dirty="0"/>
          </a:p>
        </p:txBody>
      </p:sp>
      <p:sp>
        <p:nvSpPr>
          <p:cNvPr id="26" name="Title 1"/>
          <p:cNvSpPr>
            <a:spLocks noGrp="1"/>
          </p:cNvSpPr>
          <p:nvPr>
            <p:ph type="title"/>
          </p:nvPr>
        </p:nvSpPr>
        <p:spPr>
          <a:xfrm>
            <a:off x="0" y="-32338"/>
            <a:ext cx="9144000" cy="709672"/>
          </a:xfrm>
        </p:spPr>
        <p:txBody>
          <a:bodyPr/>
          <a:lstStyle/>
          <a:p>
            <a:r>
              <a:rPr lang="en-US" dirty="0" smtClean="0"/>
              <a:t>Problem: atomic clocks</a:t>
            </a:r>
            <a:endParaRPr lang="en-US" dirty="0"/>
          </a:p>
        </p:txBody>
      </p:sp>
      <p:pic>
        <p:nvPicPr>
          <p:cNvPr id="3" name="Picture 2"/>
          <p:cNvPicPr>
            <a:picLocks noChangeAspect="1"/>
          </p:cNvPicPr>
          <p:nvPr/>
        </p:nvPicPr>
        <p:blipFill>
          <a:blip r:embed="rId7"/>
          <a:stretch>
            <a:fillRect/>
          </a:stretch>
        </p:blipFill>
        <p:spPr>
          <a:xfrm>
            <a:off x="5766289" y="3815194"/>
            <a:ext cx="3099289" cy="2244872"/>
          </a:xfrm>
          <a:prstGeom prst="rect">
            <a:avLst/>
          </a:prstGeom>
        </p:spPr>
      </p:pic>
      <p:sp>
        <p:nvSpPr>
          <p:cNvPr id="29" name="Text Box 18"/>
          <p:cNvSpPr txBox="1">
            <a:spLocks noChangeArrowheads="1"/>
          </p:cNvSpPr>
          <p:nvPr/>
        </p:nvSpPr>
        <p:spPr bwMode="auto">
          <a:xfrm>
            <a:off x="5858786" y="6060066"/>
            <a:ext cx="3006790" cy="369332"/>
          </a:xfrm>
          <a:prstGeom prst="rect">
            <a:avLst/>
          </a:prstGeom>
          <a:noFill/>
          <a:ln w="9525">
            <a:noFill/>
            <a:miter lim="800000"/>
            <a:headEnd/>
            <a:tailEnd/>
          </a:ln>
          <a:effectLst/>
        </p:spPr>
        <p:txBody>
          <a:bodyPr wrap="square">
            <a:spAutoFit/>
          </a:bodyPr>
          <a:lstStyle/>
          <a:p>
            <a:pPr algn="ctr"/>
            <a:r>
              <a:rPr lang="en-US" b="1" dirty="0" smtClean="0"/>
              <a:t>Thermal beam clocks (</a:t>
            </a:r>
            <a:r>
              <a:rPr lang="en-US" b="1" dirty="0" err="1" smtClean="0"/>
              <a:t>Ca</a:t>
            </a:r>
            <a:r>
              <a:rPr lang="en-US" b="1" dirty="0" smtClean="0"/>
              <a:t>)</a:t>
            </a:r>
            <a:endParaRPr lang="en-US" b="1" dirty="0"/>
          </a:p>
        </p:txBody>
      </p:sp>
    </p:spTree>
    <p:extLst>
      <p:ext uri="{BB962C8B-B14F-4D97-AF65-F5344CB8AC3E}">
        <p14:creationId xmlns:p14="http://schemas.microsoft.com/office/powerpoint/2010/main" val="19887175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combs: </a:t>
            </a:r>
            <a:r>
              <a:rPr lang="en-US" dirty="0"/>
              <a:t>o</a:t>
            </a:r>
            <a:r>
              <a:rPr lang="en-US" dirty="0" smtClean="0"/>
              <a:t>ptical clockwork</a:t>
            </a:r>
            <a:endParaRPr lang="en-US" dirty="0"/>
          </a:p>
        </p:txBody>
      </p:sp>
      <p:sp>
        <p:nvSpPr>
          <p:cNvPr id="4" name="Slide Number Placeholder 3"/>
          <p:cNvSpPr>
            <a:spLocks noGrp="1"/>
          </p:cNvSpPr>
          <p:nvPr>
            <p:ph type="sldNum" sz="quarter" idx="12"/>
          </p:nvPr>
        </p:nvSpPr>
        <p:spPr/>
        <p:txBody>
          <a:bodyPr/>
          <a:lstStyle/>
          <a:p>
            <a:fld id="{25AB040B-060E-F94F-A4A9-51C7CC811EAA}" type="slidenum">
              <a:rPr lang="en-US" smtClean="0"/>
              <a:t>8</a:t>
            </a:fld>
            <a:endParaRPr lang="en-US"/>
          </a:p>
        </p:txBody>
      </p:sp>
      <p:pic>
        <p:nvPicPr>
          <p:cNvPr id="6" name="Picture 5" descr="Anchor_escapement_animation_217x328px.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100" y="677334"/>
            <a:ext cx="2755900" cy="4165600"/>
          </a:xfrm>
          <a:prstGeom prst="rect">
            <a:avLst/>
          </a:prstGeom>
        </p:spPr>
      </p:pic>
      <p:pic>
        <p:nvPicPr>
          <p:cNvPr id="14" name="Picture 13"/>
          <p:cNvPicPr>
            <a:picLocks noChangeAspect="1"/>
          </p:cNvPicPr>
          <p:nvPr/>
        </p:nvPicPr>
        <p:blipFill>
          <a:blip r:embed="rId4"/>
          <a:stretch>
            <a:fillRect/>
          </a:stretch>
        </p:blipFill>
        <p:spPr>
          <a:xfrm>
            <a:off x="134472" y="852526"/>
            <a:ext cx="6253628" cy="1777121"/>
          </a:xfrm>
          <a:prstGeom prst="rect">
            <a:avLst/>
          </a:prstGeom>
        </p:spPr>
      </p:pic>
      <p:cxnSp>
        <p:nvCxnSpPr>
          <p:cNvPr id="17" name="Straight Connector 16"/>
          <p:cNvCxnSpPr/>
          <p:nvPr/>
        </p:nvCxnSpPr>
        <p:spPr>
          <a:xfrm>
            <a:off x="1068644" y="2937753"/>
            <a:ext cx="0" cy="3071155"/>
          </a:xfrm>
          <a:prstGeom prst="line">
            <a:avLst/>
          </a:prstGeom>
          <a:ln w="57150" cmpd="sng">
            <a:solidFill>
              <a:srgbClr val="37FF78"/>
            </a:solidFill>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rotWithShape="1">
          <a:blip r:embed="rId5"/>
          <a:srcRect b="21350"/>
          <a:stretch/>
        </p:blipFill>
        <p:spPr>
          <a:xfrm>
            <a:off x="3623272" y="2659934"/>
            <a:ext cx="2764828" cy="1905214"/>
          </a:xfrm>
          <a:prstGeom prst="rect">
            <a:avLst/>
          </a:prstGeom>
        </p:spPr>
      </p:pic>
      <p:pic>
        <p:nvPicPr>
          <p:cNvPr id="25" name="Picture 24"/>
          <p:cNvPicPr>
            <a:picLocks noChangeAspect="1"/>
          </p:cNvPicPr>
          <p:nvPr/>
        </p:nvPicPr>
        <p:blipFill>
          <a:blip r:embed="rId6"/>
          <a:stretch>
            <a:fillRect/>
          </a:stretch>
        </p:blipFill>
        <p:spPr>
          <a:xfrm>
            <a:off x="-373961" y="4114757"/>
            <a:ext cx="6169775" cy="2326506"/>
          </a:xfrm>
          <a:prstGeom prst="rect">
            <a:avLst/>
          </a:prstGeom>
        </p:spPr>
      </p:pic>
      <p:sp>
        <p:nvSpPr>
          <p:cNvPr id="27" name="TextBox 26"/>
          <p:cNvSpPr txBox="1"/>
          <p:nvPr/>
        </p:nvSpPr>
        <p:spPr>
          <a:xfrm>
            <a:off x="1068644" y="3122419"/>
            <a:ext cx="1377300" cy="369332"/>
          </a:xfrm>
          <a:prstGeom prst="rect">
            <a:avLst/>
          </a:prstGeom>
          <a:noFill/>
          <a:ln>
            <a:noFill/>
          </a:ln>
        </p:spPr>
        <p:txBody>
          <a:bodyPr wrap="none" rtlCol="0">
            <a:spAutoFit/>
          </a:bodyPr>
          <a:lstStyle/>
          <a:p>
            <a:r>
              <a:rPr lang="en-US" dirty="0" smtClean="0">
                <a:solidFill>
                  <a:srgbClr val="01FF04"/>
                </a:solidFill>
              </a:rPr>
              <a:t>Optical clock</a:t>
            </a:r>
            <a:endParaRPr lang="en-US" dirty="0">
              <a:solidFill>
                <a:srgbClr val="01FF04"/>
              </a:solidFill>
            </a:endParaRPr>
          </a:p>
        </p:txBody>
      </p:sp>
    </p:spTree>
    <p:extLst>
      <p:ext uri="{BB962C8B-B14F-4D97-AF65-F5344CB8AC3E}">
        <p14:creationId xmlns:p14="http://schemas.microsoft.com/office/powerpoint/2010/main" val="20148430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5AB040B-060E-F94F-A4A9-51C7CC811EAA}" type="slidenum">
              <a:rPr lang="en-US" smtClean="0"/>
              <a:t>9</a:t>
            </a:fld>
            <a:endParaRPr lang="en-US"/>
          </a:p>
        </p:txBody>
      </p:sp>
      <p:pic>
        <p:nvPicPr>
          <p:cNvPr id="5" name="fsgeard-CloseMetal-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1848" r="15585"/>
          <a:stretch/>
        </p:blipFill>
        <p:spPr>
          <a:xfrm>
            <a:off x="1660445" y="1534281"/>
            <a:ext cx="5402570" cy="4231300"/>
          </a:xfrm>
          <a:prstGeom prst="rect">
            <a:avLst/>
          </a:prstGeom>
        </p:spPr>
      </p:pic>
      <p:sp>
        <p:nvSpPr>
          <p:cNvPr id="6" name="Rectangle 2"/>
          <p:cNvSpPr>
            <a:spLocks/>
          </p:cNvSpPr>
          <p:nvPr/>
        </p:nvSpPr>
        <p:spPr bwMode="auto">
          <a:xfrm>
            <a:off x="6069240" y="2002384"/>
            <a:ext cx="29581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eaLnBrk="1" hangingPunct="1">
              <a:tabLst>
                <a:tab pos="754063" algn="l"/>
              </a:tabLst>
            </a:pPr>
            <a:r>
              <a:rPr lang="en-US" sz="2700" dirty="0" smtClean="0">
                <a:solidFill>
                  <a:srgbClr val="000000"/>
                </a:solidFill>
                <a:latin typeface="Symbol" charset="2"/>
                <a:ea typeface="ＭＳ Ｐゴシック" charset="0"/>
                <a:cs typeface="Symbol" charset="2"/>
                <a:sym typeface="Gill Sans" charset="0"/>
              </a:rPr>
              <a:t>n</a:t>
            </a:r>
            <a:r>
              <a:rPr lang="en-US" sz="2700" baseline="-25000" dirty="0">
                <a:solidFill>
                  <a:srgbClr val="000000"/>
                </a:solidFill>
                <a:latin typeface="Times New Roman"/>
                <a:ea typeface="ＭＳ Ｐゴシック" charset="0"/>
                <a:cs typeface="Times New Roman"/>
                <a:sym typeface="Gill Sans" charset="0"/>
              </a:rPr>
              <a:t>1</a:t>
            </a:r>
            <a:endParaRPr lang="en-US" sz="2700" baseline="-25000" dirty="0" smtClean="0">
              <a:solidFill>
                <a:srgbClr val="000000"/>
              </a:solidFill>
              <a:latin typeface="Times New Roman"/>
              <a:ea typeface="ＭＳ Ｐゴシック" charset="0"/>
              <a:cs typeface="Times New Roman"/>
              <a:sym typeface="Gill Sans" charset="0"/>
            </a:endParaRPr>
          </a:p>
        </p:txBody>
      </p:sp>
      <p:sp>
        <p:nvSpPr>
          <p:cNvPr id="7" name="Rectangle 4"/>
          <p:cNvSpPr>
            <a:spLocks/>
          </p:cNvSpPr>
          <p:nvPr/>
        </p:nvSpPr>
        <p:spPr bwMode="auto">
          <a:xfrm>
            <a:off x="2684388" y="3759668"/>
            <a:ext cx="15944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eaLnBrk="1" hangingPunct="1">
              <a:tabLst>
                <a:tab pos="754063" algn="l"/>
              </a:tabLst>
            </a:pPr>
            <a:r>
              <a:rPr lang="en-US" sz="2700" dirty="0" smtClean="0">
                <a:solidFill>
                  <a:srgbClr val="000000"/>
                </a:solidFill>
                <a:latin typeface="Gill Sans" charset="0"/>
                <a:ea typeface="ＭＳ Ｐゴシック" charset="0"/>
                <a:cs typeface="ヒラギノ角ゴ ProN W3" charset="0"/>
                <a:sym typeface="Gill Sans" charset="0"/>
              </a:rPr>
              <a:t>Radio </a:t>
            </a:r>
          </a:p>
          <a:p>
            <a:pPr algn="ctr" eaLnBrk="1" hangingPunct="1">
              <a:tabLst>
                <a:tab pos="754063" algn="l"/>
              </a:tabLst>
            </a:pPr>
            <a:r>
              <a:rPr lang="en-US" sz="2700" dirty="0" smtClean="0">
                <a:solidFill>
                  <a:srgbClr val="000000"/>
                </a:solidFill>
                <a:latin typeface="Gill Sans" charset="0"/>
                <a:ea typeface="ＭＳ Ｐゴシック" charset="0"/>
                <a:cs typeface="ヒラギノ角ゴ ProN W3" charset="0"/>
                <a:sym typeface="Gill Sans" charset="0"/>
              </a:rPr>
              <a:t>frequencies</a:t>
            </a:r>
            <a:endParaRPr lang="en-US" sz="2700" dirty="0" smtClean="0">
              <a:solidFill>
                <a:srgbClr val="000000"/>
              </a:solidFill>
              <a:latin typeface="Gill Sans" charset="0"/>
              <a:ea typeface="ＭＳ Ｐゴシック" charset="0"/>
              <a:cs typeface="ヒラギノ角ゴ ProN W3" charset="0"/>
              <a:sym typeface="Gill Sans" charset="0"/>
            </a:endParaRPr>
          </a:p>
        </p:txBody>
      </p:sp>
      <p:sp>
        <p:nvSpPr>
          <p:cNvPr id="8" name="Rectangle 5"/>
          <p:cNvSpPr>
            <a:spLocks/>
          </p:cNvSpPr>
          <p:nvPr/>
        </p:nvSpPr>
        <p:spPr bwMode="auto">
          <a:xfrm>
            <a:off x="4106434" y="2060249"/>
            <a:ext cx="14491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eaLnBrk="1" hangingPunct="1">
              <a:tabLst>
                <a:tab pos="754063" algn="l"/>
              </a:tabLst>
            </a:pPr>
            <a:r>
              <a:rPr lang="en-US" sz="2700" dirty="0" smtClean="0">
                <a:solidFill>
                  <a:srgbClr val="000000"/>
                </a:solidFill>
                <a:latin typeface="Gill Sans" charset="0"/>
                <a:ea typeface="ＭＳ Ｐゴシック" charset="0"/>
                <a:cs typeface="ヒラギノ角ゴ ProN W3" charset="0"/>
                <a:sym typeface="Gill Sans" charset="0"/>
              </a:rPr>
              <a:t>Frequency</a:t>
            </a:r>
          </a:p>
          <a:p>
            <a:pPr algn="ctr" eaLnBrk="1" hangingPunct="1">
              <a:tabLst>
                <a:tab pos="754063" algn="l"/>
              </a:tabLst>
            </a:pPr>
            <a:r>
              <a:rPr lang="en-US" sz="2700" dirty="0" smtClean="0">
                <a:solidFill>
                  <a:srgbClr val="000000"/>
                </a:solidFill>
                <a:latin typeface="Gill Sans" charset="0"/>
                <a:ea typeface="ＭＳ Ｐゴシック" charset="0"/>
                <a:cs typeface="ヒラギノ角ゴ ProN W3" charset="0"/>
                <a:sym typeface="Gill Sans" charset="0"/>
              </a:rPr>
              <a:t>Comb</a:t>
            </a:r>
          </a:p>
        </p:txBody>
      </p:sp>
      <p:sp>
        <p:nvSpPr>
          <p:cNvPr id="9" name="Rectangle 2"/>
          <p:cNvSpPr>
            <a:spLocks/>
          </p:cNvSpPr>
          <p:nvPr/>
        </p:nvSpPr>
        <p:spPr bwMode="auto">
          <a:xfrm>
            <a:off x="6085115" y="4038641"/>
            <a:ext cx="29581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eaLnBrk="1" hangingPunct="1">
              <a:tabLst>
                <a:tab pos="754063" algn="l"/>
              </a:tabLst>
            </a:pPr>
            <a:r>
              <a:rPr lang="en-US" sz="2700" dirty="0" smtClean="0">
                <a:solidFill>
                  <a:srgbClr val="000000"/>
                </a:solidFill>
                <a:latin typeface="Symbol" charset="2"/>
                <a:ea typeface="ＭＳ Ｐゴシック" charset="0"/>
                <a:cs typeface="Symbol" charset="2"/>
                <a:sym typeface="Gill Sans" charset="0"/>
              </a:rPr>
              <a:t>n</a:t>
            </a:r>
            <a:r>
              <a:rPr lang="en-US" sz="2700" baseline="-25000" dirty="0" smtClean="0">
                <a:solidFill>
                  <a:srgbClr val="000000"/>
                </a:solidFill>
                <a:latin typeface="Times New Roman"/>
                <a:ea typeface="ＭＳ Ｐゴシック" charset="0"/>
                <a:cs typeface="Times New Roman"/>
                <a:sym typeface="Gill Sans" charset="0"/>
              </a:rPr>
              <a:t>2</a:t>
            </a:r>
          </a:p>
        </p:txBody>
      </p:sp>
      <p:sp>
        <p:nvSpPr>
          <p:cNvPr id="11" name="Title 1"/>
          <p:cNvSpPr>
            <a:spLocks noGrp="1"/>
          </p:cNvSpPr>
          <p:nvPr>
            <p:ph type="title"/>
          </p:nvPr>
        </p:nvSpPr>
        <p:spPr>
          <a:xfrm>
            <a:off x="0" y="-32338"/>
            <a:ext cx="9144000" cy="709672"/>
          </a:xfrm>
        </p:spPr>
        <p:txBody>
          <a:bodyPr/>
          <a:lstStyle/>
          <a:p>
            <a:r>
              <a:rPr lang="en-US" dirty="0" smtClean="0"/>
              <a:t>Frequency combs: </a:t>
            </a:r>
            <a:r>
              <a:rPr lang="en-US" dirty="0"/>
              <a:t>o</a:t>
            </a:r>
            <a:r>
              <a:rPr lang="en-US" dirty="0" smtClean="0"/>
              <a:t>ptical clockwork</a:t>
            </a:r>
            <a:endParaRPr lang="en-US" dirty="0"/>
          </a:p>
        </p:txBody>
      </p:sp>
      <p:sp>
        <p:nvSpPr>
          <p:cNvPr id="12" name="TextBox 11"/>
          <p:cNvSpPr txBox="1"/>
          <p:nvPr/>
        </p:nvSpPr>
        <p:spPr>
          <a:xfrm>
            <a:off x="7138323" y="2890879"/>
            <a:ext cx="1287532" cy="646331"/>
          </a:xfrm>
          <a:prstGeom prst="rect">
            <a:avLst/>
          </a:prstGeom>
          <a:noFill/>
        </p:spPr>
        <p:txBody>
          <a:bodyPr wrap="none" rtlCol="0">
            <a:spAutoFit/>
          </a:bodyPr>
          <a:lstStyle/>
          <a:p>
            <a:pPr algn="ctr"/>
            <a:r>
              <a:rPr lang="en-US" dirty="0" smtClean="0"/>
              <a:t>Optical </a:t>
            </a:r>
          </a:p>
          <a:p>
            <a:pPr algn="ctr"/>
            <a:r>
              <a:rPr lang="en-US" dirty="0" smtClean="0"/>
              <a:t>frequencies</a:t>
            </a:r>
            <a:endParaRPr lang="en-US" dirty="0"/>
          </a:p>
        </p:txBody>
      </p:sp>
      <p:cxnSp>
        <p:nvCxnSpPr>
          <p:cNvPr id="14" name="Straight Arrow Connector 13"/>
          <p:cNvCxnSpPr>
            <a:stCxn id="12" idx="0"/>
          </p:cNvCxnSpPr>
          <p:nvPr/>
        </p:nvCxnSpPr>
        <p:spPr>
          <a:xfrm flipH="1" flipV="1">
            <a:off x="6770914" y="2417883"/>
            <a:ext cx="1011175" cy="472996"/>
          </a:xfrm>
          <a:prstGeom prst="straightConnector1">
            <a:avLst/>
          </a:prstGeom>
          <a:ln w="57150" cmpd="sng">
            <a:solidFill>
              <a:srgbClr val="01FF0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2"/>
          </p:cNvCxnSpPr>
          <p:nvPr/>
        </p:nvCxnSpPr>
        <p:spPr>
          <a:xfrm flipH="1">
            <a:off x="6770914" y="3537210"/>
            <a:ext cx="1011175" cy="501432"/>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9440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68178</TotalTime>
  <Words>8416</Words>
  <Application>Microsoft Macintosh PowerPoint</Application>
  <PresentationFormat>On-screen Show (4:3)</PresentationFormat>
  <Paragraphs>465</Paragraphs>
  <Slides>53</Slides>
  <Notes>51</Notes>
  <HiddenSlides>0</HiddenSlides>
  <MMClips>1</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Tiny Rainbow Lasers how photonic-chip supercontinuum generation is making optical frequency combs  smaller, faster, and better</vt:lpstr>
      <vt:lpstr>Tiny Rainbow Lasers how photonic-chip supercontinuum generation is making optical frequency combs  smaller, faster, and better</vt:lpstr>
      <vt:lpstr>Tiny Rainbow Lasers how photonic-chip supercontinuum generation is making optical frequency combs  smaller, faster, and better</vt:lpstr>
      <vt:lpstr>Tiny Rainbow Lasers how photonic-chip supercontinuum generation is making optical frequency combs  smaller, faster, and better</vt:lpstr>
      <vt:lpstr>Tiny Rainbow Lasers how photonic-chip supercontinuum generation is making optical frequency combs  smaller, faster, and better</vt:lpstr>
      <vt:lpstr>Optical frequency comb</vt:lpstr>
      <vt:lpstr>Problem: atomic clocks</vt:lpstr>
      <vt:lpstr>Frequency combs: optical clockwork</vt:lpstr>
      <vt:lpstr>Frequency combs: optical clockwork</vt:lpstr>
      <vt:lpstr>Applications of frequency combs</vt:lpstr>
      <vt:lpstr>Typical frequency comb</vt:lpstr>
      <vt:lpstr>Next generation frequency combs</vt:lpstr>
      <vt:lpstr>Broadband combs: self referencing</vt:lpstr>
      <vt:lpstr>Supercontinuum generation</vt:lpstr>
      <vt:lpstr>On-chip supercontinuum generation</vt:lpstr>
      <vt:lpstr>Supercontinuum simulations (NLSE)</vt:lpstr>
      <vt:lpstr>Waveguide supercontinuum</vt:lpstr>
      <vt:lpstr>1. Broadband supercontinuum with silicon nitride</vt:lpstr>
      <vt:lpstr>Experimental supercontinuum</vt:lpstr>
      <vt:lpstr>Tunable spectrum</vt:lpstr>
      <vt:lpstr>Experimental supercontinuum</vt:lpstr>
      <vt:lpstr>PowerPoint Presentation</vt:lpstr>
      <vt:lpstr>PowerPoint Presentation</vt:lpstr>
      <vt:lpstr>Comparison to NLSE</vt:lpstr>
      <vt:lpstr>Supercontinuum to 657 nm</vt:lpstr>
      <vt:lpstr>2. Modulated structures for spectral shaping</vt:lpstr>
      <vt:lpstr>PowerPoint Presentation</vt:lpstr>
      <vt:lpstr>4. Simplified self-referencing with AlN</vt:lpstr>
      <vt:lpstr>Simplified self-referencing</vt:lpstr>
      <vt:lpstr>5. Low-power self-referencing</vt:lpstr>
      <vt:lpstr>5. Low-power self-referencing</vt:lpstr>
      <vt:lpstr>Battery powered comb self referenced!</vt:lpstr>
      <vt:lpstr>6. 10 GHz Electro-optic comb</vt:lpstr>
      <vt:lpstr>Flat broadband spectra</vt:lpstr>
      <vt:lpstr>EO-comb with sub-cycle timing jitter</vt:lpstr>
      <vt:lpstr>Few-cycle pulses @ 10 GHz</vt:lpstr>
      <vt:lpstr>10 GHz ultrafast, ultrastable</vt:lpstr>
      <vt:lpstr>Waveguide supercontinuum</vt:lpstr>
      <vt:lpstr>Future Questions</vt:lpstr>
      <vt:lpstr>Split waveguides</vt:lpstr>
      <vt:lpstr>Supercontinuum with a microresonator comb</vt:lpstr>
      <vt:lpstr>Waveguides for optical atomic clock comparisons</vt:lpstr>
      <vt:lpstr>10-15 stability</vt:lpstr>
      <vt:lpstr>Supercontinuum to 657 nm</vt:lpstr>
      <vt:lpstr>Clock comparison</vt:lpstr>
      <vt:lpstr>Waveguides for optical atomic clock comparisons</vt:lpstr>
      <vt:lpstr>2. Waveguides for optical atomic clock comparisons</vt:lpstr>
      <vt:lpstr>Mode crossing</vt:lpstr>
      <vt:lpstr>Comparison with theory</vt:lpstr>
      <vt:lpstr>Comparison with theory</vt:lpstr>
      <vt:lpstr>TE: Broadband supercontinuum</vt:lpstr>
      <vt:lpstr>PowerPoint Presentation</vt:lpstr>
      <vt:lpstr>4. Mid-infrared supercontinuum generation</vt:lpstr>
    </vt:vector>
  </TitlesOfParts>
  <Company>University of Colorado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Chip-scale supercontinuum generation</dc:title>
  <dc:creator>Daniel Hickstein</dc:creator>
  <cp:lastModifiedBy>Daniel Hickstein</cp:lastModifiedBy>
  <cp:revision>597</cp:revision>
  <dcterms:created xsi:type="dcterms:W3CDTF">2016-06-27T18:26:13Z</dcterms:created>
  <dcterms:modified xsi:type="dcterms:W3CDTF">2017-11-16T17:15:59Z</dcterms:modified>
</cp:coreProperties>
</file>